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Agrandir Bold" charset="1" panose="00000800000000000000"/>
      <p:regular r:id="rId24"/>
    </p:embeddedFont>
    <p:embeddedFont>
      <p:font typeface="Agrandir" charset="1" panose="00000500000000000000"/>
      <p:regular r:id="rId25"/>
    </p:embeddedFont>
    <p:embeddedFont>
      <p:font typeface="Canva Sans" charset="1" panose="020B0503030501040103"/>
      <p:regular r:id="rId26"/>
    </p:embeddedFont>
    <p:embeddedFont>
      <p:font typeface="Canva Sans Bold" charset="1" panose="020B0803030501040103"/>
      <p:regular r:id="rId27"/>
    </p:embeddedFont>
    <p:embeddedFont>
      <p:font typeface="Agrandir Medium" charset="1" panose="000006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5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Relationship Id="rId6" Target="../media/image66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2" Target="../media/image1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embeddings/oleObject1.bin" Type="http://schemas.openxmlformats.org/officeDocument/2006/relationships/oleObject"/><Relationship Id="rId2" Target="../media/image41.jpeg" Type="http://schemas.openxmlformats.org/officeDocument/2006/relationships/image"/><Relationship Id="rId3" Target="../media/image2.png" Type="http://schemas.openxmlformats.org/officeDocument/2006/relationships/image"/><Relationship Id="rId4" Target="../media/image42.svg" Type="http://schemas.openxmlformats.org/officeDocument/2006/relationships/image"/><Relationship Id="rId5" Target="../media/image43.pn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2" Target="../media/image2.png" Type="http://schemas.openxmlformats.org/officeDocument/2006/relationships/image"/><Relationship Id="rId3" Target="../media/image42.svg" Type="http://schemas.openxmlformats.org/officeDocument/2006/relationships/image"/><Relationship Id="rId4" Target="../media/image46.jpe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Relationship Id="rId9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39980" y="6484586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3"/>
                </a:lnTo>
                <a:lnTo>
                  <a:pt x="0" y="8513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165293" y="-4710899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3"/>
                </a:lnTo>
                <a:lnTo>
                  <a:pt x="0" y="8513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88957" y="3566478"/>
            <a:ext cx="13910086" cy="304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9"/>
              </a:lnSpc>
            </a:pPr>
            <a:r>
              <a:rPr lang="en-US" b="true" sz="6999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AI-POWERED STOCK AND ETF SIGNAL GENERATION PLATFORM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8295474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6938942" y="1028700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10935174" cy="10287000"/>
            <a:chOff x="0" y="0"/>
            <a:chExt cx="1270608" cy="11952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0608" cy="1195294"/>
            </a:xfrm>
            <a:custGeom>
              <a:avLst/>
              <a:gdLst/>
              <a:ahLst/>
              <a:cxnLst/>
              <a:rect r="r" b="b" t="t" l="l"/>
              <a:pathLst>
                <a:path h="1195294" w="1270608">
                  <a:moveTo>
                    <a:pt x="203200" y="0"/>
                  </a:moveTo>
                  <a:lnTo>
                    <a:pt x="1270608" y="0"/>
                  </a:lnTo>
                  <a:lnTo>
                    <a:pt x="1067408" y="1195294"/>
                  </a:lnTo>
                  <a:lnTo>
                    <a:pt x="0" y="119529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34212" t="-2736" r="-36987" b="-1214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1349934" y="707466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6617708" y="8587367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49696" y="9258300"/>
            <a:ext cx="6693556" cy="2227428"/>
          </a:xfrm>
          <a:custGeom>
            <a:avLst/>
            <a:gdLst/>
            <a:ahLst/>
            <a:cxnLst/>
            <a:rect r="r" b="b" t="t" l="l"/>
            <a:pathLst>
              <a:path h="2227428" w="6693556">
                <a:moveTo>
                  <a:pt x="0" y="0"/>
                </a:moveTo>
                <a:lnTo>
                  <a:pt x="6693556" y="0"/>
                </a:lnTo>
                <a:lnTo>
                  <a:pt x="6693556" y="2227428"/>
                </a:lnTo>
                <a:lnTo>
                  <a:pt x="0" y="22274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227957" y="6126158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4" y="0"/>
                </a:lnTo>
                <a:lnTo>
                  <a:pt x="8513314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29816" y="1709838"/>
            <a:ext cx="3991181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What 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9816" y="2468663"/>
            <a:ext cx="5187592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tru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Backtesting?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6317" y="3598671"/>
            <a:ext cx="7338078" cy="4181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3871" indent="-291935" lvl="1">
              <a:lnSpc>
                <a:spcPts val="3623"/>
              </a:lnSpc>
              <a:buFont typeface="Arial"/>
              <a:buChar char="•"/>
            </a:pPr>
            <a:r>
              <a:rPr lang="en-US" sz="2704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Applying a trading strategy to historical market data to see how it would have performed</a:t>
            </a:r>
          </a:p>
          <a:p>
            <a:pPr algn="l" marL="583871" indent="-291935" lvl="1">
              <a:lnSpc>
                <a:spcPts val="3623"/>
              </a:lnSpc>
              <a:buFont typeface="Arial"/>
              <a:buChar char="•"/>
            </a:pPr>
            <a:r>
              <a:rPr lang="en-US" sz="2704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It is the validation and evaluation layer of the  platform</a:t>
            </a:r>
          </a:p>
          <a:p>
            <a:pPr algn="l" marL="583871" indent="-291935" lvl="1">
              <a:lnSpc>
                <a:spcPts val="3623"/>
              </a:lnSpc>
              <a:buFont typeface="Arial"/>
              <a:buChar char="•"/>
            </a:pPr>
            <a:r>
              <a:rPr lang="en-US" sz="2704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Its objective is to test ML-generated trading signals on historical market data and determine whether those signals are profitable, stable, and risk-aware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5528" y="8284492"/>
            <a:ext cx="8263400" cy="1530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9"/>
              </a:lnSpc>
              <a:spcBef>
                <a:spcPct val="0"/>
              </a:spcBef>
            </a:pPr>
            <a:r>
              <a:rPr lang="en-US" b="true" sz="2700">
                <a:solidFill>
                  <a:srgbClr val="00BF63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 “High ML accuracy d</a:t>
            </a:r>
            <a:r>
              <a:rPr lang="en-US" b="true" sz="2700">
                <a:solidFill>
                  <a:srgbClr val="00BF63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oes not guarantee profits. Backtesting ensures strategies are financially viable and risk-aware before deployment“</a:t>
            </a:r>
          </a:p>
          <a:p>
            <a:pPr algn="ctr">
              <a:lnSpc>
                <a:spcPts val="288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41534" y="5720752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4" y="0"/>
                </a:lnTo>
                <a:lnTo>
                  <a:pt x="8513314" y="8513313"/>
                </a:lnTo>
                <a:lnTo>
                  <a:pt x="0" y="8513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973" y="8776887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9" y="0"/>
                </a:lnTo>
                <a:lnTo>
                  <a:pt x="320359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0973" y="-1113714"/>
            <a:ext cx="6693556" cy="2227428"/>
          </a:xfrm>
          <a:custGeom>
            <a:avLst/>
            <a:gdLst/>
            <a:ahLst/>
            <a:cxnLst/>
            <a:rect r="r" b="b" t="t" l="l"/>
            <a:pathLst>
              <a:path h="2227428" w="6693556">
                <a:moveTo>
                  <a:pt x="0" y="0"/>
                </a:moveTo>
                <a:lnTo>
                  <a:pt x="6693556" y="0"/>
                </a:lnTo>
                <a:lnTo>
                  <a:pt x="6693556" y="2227428"/>
                </a:lnTo>
                <a:lnTo>
                  <a:pt x="0" y="2227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62410" y="2827985"/>
            <a:ext cx="9406410" cy="5785533"/>
          </a:xfrm>
          <a:custGeom>
            <a:avLst/>
            <a:gdLst/>
            <a:ahLst/>
            <a:cxnLst/>
            <a:rect r="r" b="b" t="t" l="l"/>
            <a:pathLst>
              <a:path h="5785533" w="9406410">
                <a:moveTo>
                  <a:pt x="0" y="0"/>
                </a:moveTo>
                <a:lnTo>
                  <a:pt x="9406410" y="0"/>
                </a:lnTo>
                <a:lnTo>
                  <a:pt x="9406410" y="5785533"/>
                </a:lnTo>
                <a:lnTo>
                  <a:pt x="0" y="57855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214" t="0" r="-18015" b="-4540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0973" y="1433913"/>
            <a:ext cx="5187592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tru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Flow Chart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15626" y="2221313"/>
            <a:ext cx="8885119" cy="7298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21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Historical OHLCV data along with predicted ML signals are given as input</a:t>
            </a:r>
          </a:p>
          <a:p>
            <a:pPr algn="just">
              <a:lnSpc>
                <a:spcPts val="3210"/>
              </a:lnSpc>
            </a:pPr>
          </a:p>
          <a:p>
            <a:pPr algn="just" marL="647700" indent="-323850" lvl="1">
              <a:lnSpc>
                <a:spcPts val="321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The engine runs the trading strategies against the historical timeline using </a:t>
            </a:r>
            <a:r>
              <a:rPr lang="en-US" sz="3000">
                <a:solidFill>
                  <a:srgbClr val="42B175"/>
                </a:solidFill>
                <a:latin typeface="Agrandir"/>
                <a:ea typeface="Agrandir"/>
                <a:cs typeface="Agrandir"/>
                <a:sym typeface="Agrandir"/>
              </a:rPr>
              <a:t>Vectorbt</a:t>
            </a:r>
          </a:p>
          <a:p>
            <a:pPr algn="just">
              <a:lnSpc>
                <a:spcPts val="3210"/>
              </a:lnSpc>
            </a:pPr>
          </a:p>
          <a:p>
            <a:pPr algn="just" marL="647700" indent="-323850" lvl="1">
              <a:lnSpc>
                <a:spcPts val="321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This step </a:t>
            </a:r>
            <a:r>
              <a:rPr lang="en-US" sz="3000">
                <a:solidFill>
                  <a:srgbClr val="42B175"/>
                </a:solidFill>
                <a:latin typeface="Agrandir"/>
                <a:ea typeface="Agrandir"/>
                <a:cs typeface="Agrandir"/>
                <a:sym typeface="Agrandir"/>
              </a:rPr>
              <a:t>simulates account balance, transaction costs, and trade execution</a:t>
            </a:r>
            <a:r>
              <a:rPr lang="en-US" sz="3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as if they were happening in real-time</a:t>
            </a:r>
          </a:p>
          <a:p>
            <a:pPr algn="just">
              <a:lnSpc>
                <a:spcPts val="3210"/>
              </a:lnSpc>
            </a:pPr>
          </a:p>
          <a:p>
            <a:pPr algn="just" marL="647700" indent="-323850" lvl="1">
              <a:lnSpc>
                <a:spcPts val="321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Metrics are calculated for both </a:t>
            </a:r>
            <a:r>
              <a:rPr lang="en-US" sz="3000">
                <a:solidFill>
                  <a:srgbClr val="42B175"/>
                </a:solidFill>
                <a:latin typeface="Agrandir"/>
                <a:ea typeface="Agrandir"/>
                <a:cs typeface="Agrandir"/>
                <a:sym typeface="Agrandir"/>
              </a:rPr>
              <a:t>ML strategy and Market return</a:t>
            </a:r>
          </a:p>
          <a:p>
            <a:pPr algn="just">
              <a:lnSpc>
                <a:spcPts val="3210"/>
              </a:lnSpc>
            </a:pPr>
          </a:p>
          <a:p>
            <a:pPr algn="just" marL="647700" indent="-323850" lvl="1">
              <a:lnSpc>
                <a:spcPts val="321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Confidence ratio is calculated using metrics and sent to dashboard</a:t>
            </a:r>
          </a:p>
          <a:p>
            <a:pPr algn="just">
              <a:lnSpc>
                <a:spcPts val="3210"/>
              </a:lnSpc>
            </a:pPr>
          </a:p>
          <a:p>
            <a:pPr algn="just" marL="647700" indent="-323850" lvl="1">
              <a:lnSpc>
                <a:spcPts val="321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This provides </a:t>
            </a:r>
            <a:r>
              <a:rPr lang="en-US" sz="3000">
                <a:solidFill>
                  <a:srgbClr val="42B175"/>
                </a:solidFill>
                <a:latin typeface="Agrandir"/>
                <a:ea typeface="Agrandir"/>
                <a:cs typeface="Agrandir"/>
                <a:sym typeface="Agrandir"/>
              </a:rPr>
              <a:t>validation to the predicted signals and enhances user trust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20221" y="886843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81000" y="-700705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3"/>
                </a:lnTo>
                <a:lnTo>
                  <a:pt x="0" y="8513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5400000">
            <a:off x="17079757" y="245251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6265" y="810643"/>
            <a:ext cx="2774735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50"/>
              </a:lnSpc>
              <a:spcBef>
                <a:spcPct val="0"/>
              </a:spcBef>
            </a:pPr>
            <a:r>
              <a:rPr lang="en-US" b="true" sz="5000" strike="noStrike" u="non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Outputs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2354" y="2264854"/>
            <a:ext cx="9173833" cy="6128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9"/>
              </a:lnSpc>
            </a:pPr>
          </a:p>
          <a:p>
            <a:pPr algn="l" marL="1295397" indent="-431799" lvl="2">
              <a:lnSpc>
                <a:spcPts val="401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T</a:t>
            </a:r>
            <a:r>
              <a:rPr lang="en-US" b="true" sz="2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otal Return</a:t>
            </a:r>
          </a:p>
          <a:p>
            <a:pPr algn="l" marL="1295397" indent="-431799" lvl="2">
              <a:lnSpc>
                <a:spcPts val="401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CAGR</a:t>
            </a:r>
          </a:p>
          <a:p>
            <a:pPr algn="l" marL="1295397" indent="-431799" lvl="2">
              <a:lnSpc>
                <a:spcPts val="401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Volatility</a:t>
            </a:r>
          </a:p>
          <a:p>
            <a:pPr algn="l" marL="1295397" indent="-431799" lvl="2">
              <a:lnSpc>
                <a:spcPts val="401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Sharpe Ratio</a:t>
            </a:r>
          </a:p>
          <a:p>
            <a:pPr algn="l" marL="1295397" indent="-431799" lvl="2">
              <a:lnSpc>
                <a:spcPts val="401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Max Drawdown</a:t>
            </a:r>
          </a:p>
          <a:p>
            <a:pPr algn="l" marL="1295397" indent="-431799" lvl="2">
              <a:lnSpc>
                <a:spcPts val="401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Win Rate</a:t>
            </a:r>
          </a:p>
          <a:p>
            <a:pPr algn="l" marL="1295397" indent="-431799" lvl="2">
              <a:lnSpc>
                <a:spcPts val="401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b="true" sz="2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Profit Factor</a:t>
            </a:r>
          </a:p>
          <a:p>
            <a:pPr algn="l" marL="1295397" indent="-431799" lvl="2">
              <a:lnSpc>
                <a:spcPts val="401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Market Benchmark Metrics (Buy &amp; Hold)</a:t>
            </a:r>
          </a:p>
          <a:p>
            <a:pPr algn="l" marL="1295397" indent="-431799" lvl="2">
              <a:lnSpc>
                <a:spcPts val="401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Confidence Score</a:t>
            </a:r>
          </a:p>
          <a:p>
            <a:pPr algn="l" marL="1295397" indent="-431799" lvl="2">
              <a:lnSpc>
                <a:spcPts val="401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Equity Curve &amp; Trade Statistics</a:t>
            </a:r>
          </a:p>
          <a:p>
            <a:pPr algn="ctr">
              <a:lnSpc>
                <a:spcPts val="401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62354" y="8177786"/>
            <a:ext cx="8524362" cy="143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b="true" sz="2699">
                <a:solidFill>
                  <a:srgbClr val="00BF63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“Only validated, c</a:t>
            </a:r>
            <a:r>
              <a:rPr lang="en-US" b="true" sz="2699">
                <a:solidFill>
                  <a:srgbClr val="00BF63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onfidence-backed, and risk-aware signals are shown to users and used for alerts”</a:t>
            </a:r>
          </a:p>
          <a:p>
            <a:pPr algn="ctr">
              <a:lnSpc>
                <a:spcPts val="361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19324" y="2116264"/>
            <a:ext cx="8552359" cy="49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The</a:t>
            </a:r>
            <a:r>
              <a:rPr lang="en-US" sz="3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system generates the following key outputs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342337" y="0"/>
            <a:ext cx="7945663" cy="10287000"/>
            <a:chOff x="0" y="0"/>
            <a:chExt cx="1159089" cy="15006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59089" cy="1500636"/>
            </a:xfrm>
            <a:custGeom>
              <a:avLst/>
              <a:gdLst/>
              <a:ahLst/>
              <a:cxnLst/>
              <a:rect r="r" b="b" t="t" l="l"/>
              <a:pathLst>
                <a:path h="1500636" w="1159089">
                  <a:moveTo>
                    <a:pt x="0" y="0"/>
                  </a:moveTo>
                  <a:lnTo>
                    <a:pt x="1159089" y="0"/>
                  </a:lnTo>
                  <a:lnTo>
                    <a:pt x="1159089" y="1500636"/>
                  </a:lnTo>
                  <a:lnTo>
                    <a:pt x="0" y="1500636"/>
                  </a:lnTo>
                  <a:close/>
                </a:path>
              </a:pathLst>
            </a:custGeom>
            <a:blipFill>
              <a:blip r:embed="rId6"/>
              <a:stretch>
                <a:fillRect l="-26920" t="0" r="-81800" b="-741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349934" y="442512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6617708" y="8776887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25299" y="-4051643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427188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88879" y="1726079"/>
            <a:ext cx="7738170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0"/>
              </a:lnSpc>
              <a:spcBef>
                <a:spcPct val="0"/>
              </a:spcBef>
            </a:pPr>
            <a:r>
              <a:rPr lang="en-US" b="true" sz="5000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Real-Time Alerts System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7364" y="3231655"/>
            <a:ext cx="14833272" cy="449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8" indent="-323849" lvl="1">
              <a:lnSpc>
                <a:spcPts val="3209"/>
              </a:lnSpc>
              <a:buFont typeface="Arial"/>
              <a:buChar char="•"/>
            </a:pPr>
            <a:r>
              <a:rPr lang="en-US" sz="2999">
                <a:solidFill>
                  <a:srgbClr val="FEFEFE"/>
                </a:solidFill>
                <a:latin typeface="Agrandir"/>
                <a:ea typeface="Agrandir"/>
                <a:cs typeface="Agrandir"/>
                <a:sym typeface="Agrandir"/>
              </a:rPr>
              <a:t>Th</a:t>
            </a:r>
            <a:r>
              <a:rPr lang="en-US" sz="2999">
                <a:solidFill>
                  <a:srgbClr val="FEFEFE"/>
                </a:solidFill>
                <a:latin typeface="Agrandir"/>
                <a:ea typeface="Agrandir"/>
                <a:cs typeface="Agrandir"/>
                <a:sym typeface="Agrandir"/>
              </a:rPr>
              <a:t>e Alerts Service is responsible for </a:t>
            </a:r>
            <a:r>
              <a:rPr lang="en-US" sz="2999">
                <a:solidFill>
                  <a:srgbClr val="00BF63"/>
                </a:solidFill>
                <a:latin typeface="Agrandir"/>
                <a:ea typeface="Agrandir"/>
                <a:cs typeface="Agrandir"/>
                <a:sym typeface="Agrandir"/>
              </a:rPr>
              <a:t>notifying users when a strong and reliable BUY or SELL signal is detected</a:t>
            </a:r>
            <a:r>
              <a:rPr lang="en-US" sz="2999">
                <a:solidFill>
                  <a:srgbClr val="FEFEFE"/>
                </a:solidFill>
                <a:latin typeface="Agrandir"/>
                <a:ea typeface="Agrandir"/>
                <a:cs typeface="Agrandir"/>
                <a:sym typeface="Agrandir"/>
              </a:rPr>
              <a:t> for a stock</a:t>
            </a:r>
          </a:p>
          <a:p>
            <a:pPr algn="just">
              <a:lnSpc>
                <a:spcPts val="3209"/>
              </a:lnSpc>
            </a:pPr>
          </a:p>
          <a:p>
            <a:pPr algn="just" marL="647698" indent="-323849" lvl="1">
              <a:lnSpc>
                <a:spcPts val="3209"/>
              </a:lnSpc>
              <a:buFont typeface="Arial"/>
              <a:buChar char="•"/>
            </a:pPr>
            <a:r>
              <a:rPr lang="en-US" sz="2999">
                <a:solidFill>
                  <a:srgbClr val="FEFEFE"/>
                </a:solidFill>
                <a:latin typeface="Agrandir"/>
                <a:ea typeface="Agrandir"/>
                <a:cs typeface="Agrandir"/>
                <a:sym typeface="Agrandir"/>
              </a:rPr>
              <a:t>Since raw ML signals can be noisy and risky, this service ensures that alerts are sent only when the ML signal is </a:t>
            </a:r>
            <a:r>
              <a:rPr lang="en-US" sz="2999">
                <a:solidFill>
                  <a:srgbClr val="00BF63"/>
                </a:solidFill>
                <a:latin typeface="Agrandir"/>
                <a:ea typeface="Agrandir"/>
                <a:cs typeface="Agrandir"/>
                <a:sym typeface="Agrandir"/>
              </a:rPr>
              <a:t>validated using historical performance</a:t>
            </a:r>
            <a:r>
              <a:rPr lang="en-US" sz="2999">
                <a:solidFill>
                  <a:srgbClr val="FEFEFE"/>
                </a:solidFill>
                <a:latin typeface="Agrandir"/>
                <a:ea typeface="Agrandir"/>
                <a:cs typeface="Agrandir"/>
                <a:sym typeface="Agrandir"/>
              </a:rPr>
              <a:t> and meets a confidence threshold</a:t>
            </a:r>
          </a:p>
          <a:p>
            <a:pPr algn="just">
              <a:lnSpc>
                <a:spcPts val="3209"/>
              </a:lnSpc>
            </a:pPr>
          </a:p>
          <a:p>
            <a:pPr algn="just" marL="647698" indent="-323849" lvl="1">
              <a:lnSpc>
                <a:spcPts val="3209"/>
              </a:lnSpc>
              <a:buFont typeface="Arial"/>
              <a:buChar char="•"/>
            </a:pPr>
            <a:r>
              <a:rPr lang="en-US" sz="2999">
                <a:solidFill>
                  <a:srgbClr val="FEFEFE"/>
                </a:solidFill>
                <a:latin typeface="Agrandir"/>
                <a:ea typeface="Agrandir"/>
                <a:cs typeface="Agrandir"/>
                <a:sym typeface="Agrandir"/>
              </a:rPr>
              <a:t>User configures alert preferences via dashboard by providing </a:t>
            </a:r>
            <a:r>
              <a:rPr lang="en-US" sz="2999">
                <a:solidFill>
                  <a:srgbClr val="00BF63"/>
                </a:solidFill>
                <a:latin typeface="Agrandir"/>
                <a:ea typeface="Agrandir"/>
                <a:cs typeface="Agrandir"/>
                <a:sym typeface="Agrandir"/>
              </a:rPr>
              <a:t>ticker, email, timeframe</a:t>
            </a:r>
          </a:p>
          <a:p>
            <a:pPr algn="just">
              <a:lnSpc>
                <a:spcPts val="3209"/>
              </a:lnSpc>
            </a:pPr>
          </a:p>
          <a:p>
            <a:pPr algn="just" marL="647698" indent="-323849" lvl="1">
              <a:lnSpc>
                <a:spcPts val="3209"/>
              </a:lnSpc>
              <a:buFont typeface="Arial"/>
              <a:buChar char="•"/>
            </a:pPr>
            <a:r>
              <a:rPr lang="en-US" sz="2999">
                <a:solidFill>
                  <a:srgbClr val="FEFEFE"/>
                </a:solidFill>
                <a:latin typeface="Agrandir"/>
                <a:ea typeface="Agrandir"/>
                <a:cs typeface="Agrandir"/>
                <a:sym typeface="Agrandir"/>
              </a:rPr>
              <a:t>Notifications are delivered via email for the selected ticker in given timeframe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349934" y="442512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16617708" y="8969647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25299" y="-4051643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8295474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06665" y="1537815"/>
            <a:ext cx="6870178" cy="8423965"/>
          </a:xfrm>
          <a:custGeom>
            <a:avLst/>
            <a:gdLst/>
            <a:ahLst/>
            <a:cxnLst/>
            <a:rect r="r" b="b" t="t" l="l"/>
            <a:pathLst>
              <a:path h="8423965" w="6870178">
                <a:moveTo>
                  <a:pt x="0" y="0"/>
                </a:moveTo>
                <a:lnTo>
                  <a:pt x="6870178" y="0"/>
                </a:lnTo>
                <a:lnTo>
                  <a:pt x="6870178" y="8423965"/>
                </a:lnTo>
                <a:lnTo>
                  <a:pt x="0" y="84239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30" y="1461615"/>
            <a:ext cx="3213735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0"/>
              </a:lnSpc>
              <a:spcBef>
                <a:spcPct val="0"/>
              </a:spcBef>
            </a:pPr>
            <a:r>
              <a:rPr lang="en-US" b="true" sz="5000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Flowchart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10113" y="2649385"/>
            <a:ext cx="8601720" cy="7298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21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The user provides </a:t>
            </a:r>
            <a:r>
              <a:rPr lang="en-US" sz="3000">
                <a:solidFill>
                  <a:srgbClr val="42B175"/>
                </a:solidFill>
                <a:latin typeface="Agrandir"/>
                <a:ea typeface="Agrandir"/>
                <a:cs typeface="Agrandir"/>
                <a:sym typeface="Agrandir"/>
              </a:rPr>
              <a:t>ticker, email ID and timeframe and registers for alerts</a:t>
            </a:r>
            <a:r>
              <a:rPr lang="en-US" sz="3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via dashboard</a:t>
            </a:r>
          </a:p>
          <a:p>
            <a:pPr algn="just">
              <a:lnSpc>
                <a:spcPts val="3210"/>
              </a:lnSpc>
            </a:pPr>
          </a:p>
          <a:p>
            <a:pPr algn="just" marL="647700" indent="-323850" lvl="1">
              <a:lnSpc>
                <a:spcPts val="321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The alert controller automatically runs the alert pipeline during the specified timeframe</a:t>
            </a:r>
          </a:p>
          <a:p>
            <a:pPr algn="just">
              <a:lnSpc>
                <a:spcPts val="3210"/>
              </a:lnSpc>
            </a:pPr>
          </a:p>
          <a:p>
            <a:pPr algn="just" marL="647700" indent="-323850" lvl="1">
              <a:lnSpc>
                <a:spcPts val="321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The pipeline </a:t>
            </a:r>
            <a:r>
              <a:rPr lang="en-US" sz="3000">
                <a:solidFill>
                  <a:srgbClr val="42B175"/>
                </a:solidFill>
                <a:latin typeface="Agrandir"/>
                <a:ea typeface="Agrandir"/>
                <a:cs typeface="Agrandir"/>
                <a:sym typeface="Agrandir"/>
              </a:rPr>
              <a:t>triggers ML and backtesting API</a:t>
            </a:r>
            <a:r>
              <a:rPr lang="en-US" sz="3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to predict the signal and validate it</a:t>
            </a:r>
          </a:p>
          <a:p>
            <a:pPr algn="just">
              <a:lnSpc>
                <a:spcPts val="3210"/>
              </a:lnSpc>
            </a:pPr>
          </a:p>
          <a:p>
            <a:pPr algn="just" marL="647700" indent="-323850" lvl="1">
              <a:lnSpc>
                <a:spcPts val="321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Upon validation the following Alert Content is sent via email</a:t>
            </a:r>
          </a:p>
          <a:p>
            <a:pPr algn="just">
              <a:lnSpc>
                <a:spcPts val="3210"/>
              </a:lnSpc>
            </a:pPr>
          </a:p>
          <a:p>
            <a:pPr algn="just">
              <a:lnSpc>
                <a:spcPts val="3210"/>
              </a:lnSpc>
            </a:pPr>
            <a:r>
              <a:rPr lang="en-US" sz="3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                 </a:t>
            </a:r>
            <a:r>
              <a:rPr lang="en-US" sz="3000">
                <a:solidFill>
                  <a:srgbClr val="42B175"/>
                </a:solidFill>
                <a:latin typeface="Agrandir"/>
                <a:ea typeface="Agrandir"/>
                <a:cs typeface="Agrandir"/>
                <a:sym typeface="Agrandir"/>
              </a:rPr>
              <a:t>-</a:t>
            </a:r>
            <a:r>
              <a:rPr lang="en-US" sz="3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3000">
                <a:solidFill>
                  <a:srgbClr val="42B175"/>
                </a:solidFill>
                <a:latin typeface="Agrandir"/>
                <a:ea typeface="Agrandir"/>
                <a:cs typeface="Agrandir"/>
                <a:sym typeface="Agrandir"/>
              </a:rPr>
              <a:t>Ticker symbol</a:t>
            </a:r>
          </a:p>
          <a:p>
            <a:pPr algn="just">
              <a:lnSpc>
                <a:spcPts val="3210"/>
              </a:lnSpc>
            </a:pPr>
            <a:r>
              <a:rPr lang="en-US" sz="3000">
                <a:solidFill>
                  <a:srgbClr val="42B175"/>
                </a:solidFill>
                <a:latin typeface="Agrandir"/>
                <a:ea typeface="Agrandir"/>
                <a:cs typeface="Agrandir"/>
                <a:sym typeface="Agrandir"/>
              </a:rPr>
              <a:t>                  - Signal type</a:t>
            </a:r>
          </a:p>
          <a:p>
            <a:pPr algn="just">
              <a:lnSpc>
                <a:spcPts val="3210"/>
              </a:lnSpc>
            </a:pPr>
            <a:r>
              <a:rPr lang="en-US" sz="3000">
                <a:solidFill>
                  <a:srgbClr val="42B175"/>
                </a:solidFill>
                <a:latin typeface="Agrandir"/>
                <a:ea typeface="Agrandir"/>
                <a:cs typeface="Agrandir"/>
                <a:sym typeface="Agrandir"/>
              </a:rPr>
              <a:t>                  - Current price</a:t>
            </a:r>
          </a:p>
          <a:p>
            <a:pPr algn="just">
              <a:lnSpc>
                <a:spcPts val="3210"/>
              </a:lnSpc>
            </a:pPr>
            <a:r>
              <a:rPr lang="en-US" sz="3000">
                <a:solidFill>
                  <a:srgbClr val="42B175"/>
                </a:solidFill>
                <a:latin typeface="Agrandir"/>
                <a:ea typeface="Agrandir"/>
                <a:cs typeface="Agrandir"/>
                <a:sym typeface="Agrandir"/>
              </a:rPr>
              <a:t>                  - Confidence score</a:t>
            </a:r>
          </a:p>
          <a:p>
            <a:pPr algn="just">
              <a:lnSpc>
                <a:spcPts val="321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82167" y="0"/>
            <a:ext cx="9197007" cy="10287000"/>
            <a:chOff x="0" y="0"/>
            <a:chExt cx="1068643" cy="11952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8643" cy="1195294"/>
            </a:xfrm>
            <a:custGeom>
              <a:avLst/>
              <a:gdLst/>
              <a:ahLst/>
              <a:cxnLst/>
              <a:rect r="r" b="b" t="t" l="l"/>
              <a:pathLst>
                <a:path h="1195294" w="1068643">
                  <a:moveTo>
                    <a:pt x="203200" y="0"/>
                  </a:moveTo>
                  <a:lnTo>
                    <a:pt x="1068643" y="0"/>
                  </a:lnTo>
                  <a:lnTo>
                    <a:pt x="865443" y="1195294"/>
                  </a:lnTo>
                  <a:lnTo>
                    <a:pt x="0" y="119529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44932" t="0" r="-48060" b="-891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76078" y="1437493"/>
            <a:ext cx="3630897" cy="95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9"/>
              </a:lnSpc>
              <a:spcBef>
                <a:spcPct val="0"/>
              </a:spcBef>
            </a:pPr>
            <a:r>
              <a:rPr lang="en-US" b="true" sz="4999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What is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349934" y="707466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0404" y="2186794"/>
            <a:ext cx="9541013" cy="9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1"/>
              </a:lnSpc>
              <a:spcBef>
                <a:spcPct val="0"/>
              </a:spcBef>
            </a:pPr>
            <a:r>
              <a:rPr lang="en-US" b="true" sz="4799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Dashboard &amp; Visualization Hub?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3572" y="3143127"/>
            <a:ext cx="8975696" cy="455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1293" indent="-260647" lvl="1">
              <a:lnSpc>
                <a:spcPts val="3235"/>
              </a:lnSpc>
              <a:buFont typeface="Arial"/>
              <a:buChar char="•"/>
            </a:pPr>
            <a:r>
              <a:rPr lang="en-US" b="true" sz="2414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It </a:t>
            </a:r>
            <a:r>
              <a:rPr lang="en-US" b="true" sz="2414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is the user-friendly interface of the AI-Powered Stock &amp; ETF Signal Generation Platform that acts as the final presentation layer, converting complex ML, data engineering, and backtesting outputs into clear and actionable visual insights.</a:t>
            </a:r>
          </a:p>
          <a:p>
            <a:pPr algn="l" marL="521293" indent="-260647" lvl="1">
              <a:lnSpc>
                <a:spcPts val="3235"/>
              </a:lnSpc>
              <a:buFont typeface="Arial"/>
              <a:buChar char="•"/>
            </a:pPr>
            <a:r>
              <a:rPr lang="en-US" b="true" sz="2414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 dashboard ensures transparency and informed decision-making by visually presenting BUY/SELL/HOLD signals, confidence scores, technical indicators, and performance metrics in a professional trading interface.</a:t>
            </a:r>
          </a:p>
          <a:p>
            <a:pPr algn="l">
              <a:lnSpc>
                <a:spcPts val="323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586472"/>
            <a:ext cx="8325440" cy="1671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5"/>
              </a:lnSpc>
              <a:spcBef>
                <a:spcPct val="0"/>
              </a:spcBef>
            </a:pPr>
            <a:r>
              <a:rPr lang="en-US" b="true" sz="2399">
                <a:solidFill>
                  <a:srgbClr val="42B175"/>
                </a:solidFill>
                <a:latin typeface="Agrandir Bold"/>
                <a:ea typeface="Agrandir Bold"/>
                <a:cs typeface="Agrandir Bold"/>
                <a:sym typeface="Agrandir Bold"/>
              </a:rPr>
              <a:t>“Even accurate ML models are ineffective if users cannot interpret or trust their outputs. The dashboard ensures transparency, clarity, and informed decision-making.”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400000">
            <a:off x="16617708" y="8587367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295474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349934" y="442512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9689" y="2383164"/>
            <a:ext cx="3795999" cy="1935959"/>
          </a:xfrm>
          <a:custGeom>
            <a:avLst/>
            <a:gdLst/>
            <a:ahLst/>
            <a:cxnLst/>
            <a:rect r="r" b="b" t="t" l="l"/>
            <a:pathLst>
              <a:path h="1935959" w="3795999">
                <a:moveTo>
                  <a:pt x="0" y="0"/>
                </a:moveTo>
                <a:lnTo>
                  <a:pt x="3795999" y="0"/>
                </a:lnTo>
                <a:lnTo>
                  <a:pt x="3795999" y="1935959"/>
                </a:lnTo>
                <a:lnTo>
                  <a:pt x="0" y="1935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22584" y="7648676"/>
            <a:ext cx="10055189" cy="1770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2"/>
              </a:lnSpc>
              <a:spcBef>
                <a:spcPct val="0"/>
              </a:spcBef>
            </a:pPr>
            <a:r>
              <a:rPr lang="en-US" b="true" sz="2636">
                <a:solidFill>
                  <a:srgbClr val="42B175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Shows end-to-end user interaction with the dashboard</a:t>
            </a:r>
          </a:p>
          <a:p>
            <a:pPr algn="l">
              <a:lnSpc>
                <a:spcPts val="3532"/>
              </a:lnSpc>
              <a:spcBef>
                <a:spcPct val="0"/>
              </a:spcBef>
            </a:pPr>
            <a:r>
              <a:rPr lang="en-US" b="true" sz="2636">
                <a:solidFill>
                  <a:srgbClr val="42B175"/>
                </a:solidFill>
                <a:latin typeface="Agrandir Bold"/>
                <a:ea typeface="Agrandir Bold"/>
                <a:cs typeface="Agrandir Bold"/>
                <a:sym typeface="Agrandir Bold"/>
              </a:rPr>
              <a:t> • Data is loaded automatically from backend APIs</a:t>
            </a:r>
          </a:p>
          <a:p>
            <a:pPr algn="l">
              <a:lnSpc>
                <a:spcPts val="3532"/>
              </a:lnSpc>
              <a:spcBef>
                <a:spcPct val="0"/>
              </a:spcBef>
            </a:pPr>
            <a:r>
              <a:rPr lang="en-US" b="true" sz="2636">
                <a:solidFill>
                  <a:srgbClr val="42B175"/>
                </a:solidFill>
                <a:latin typeface="Agrandir Bold"/>
                <a:ea typeface="Agrandir Bold"/>
                <a:cs typeface="Agrandir Bold"/>
                <a:sym typeface="Agrandir Bold"/>
              </a:rPr>
              <a:t> • AI signals and confidence are visualized, not calculated here</a:t>
            </a: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b="true" sz="2196">
                <a:solidFill>
                  <a:srgbClr val="42B175"/>
                </a:solidFill>
                <a:latin typeface="Agrandir Bold"/>
                <a:ea typeface="Agrandir Bold"/>
                <a:cs typeface="Agrandir Bold"/>
                <a:sym typeface="Agrandir Bold"/>
              </a:rPr>
              <a:t> • Technical indicators support signal understanding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196131"/>
            <a:ext cx="3787735" cy="95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9"/>
              </a:lnSpc>
              <a:spcBef>
                <a:spcPct val="0"/>
              </a:spcBef>
            </a:pPr>
            <a:r>
              <a:rPr lang="en-US" b="true" sz="4999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 Flow Chart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38520">
            <a:off x="5250479" y="2404309"/>
            <a:ext cx="3785044" cy="1930373"/>
          </a:xfrm>
          <a:custGeom>
            <a:avLst/>
            <a:gdLst/>
            <a:ahLst/>
            <a:cxnLst/>
            <a:rect r="r" b="b" t="t" l="l"/>
            <a:pathLst>
              <a:path h="1930373" w="3785044">
                <a:moveTo>
                  <a:pt x="0" y="0"/>
                </a:moveTo>
                <a:lnTo>
                  <a:pt x="3785044" y="0"/>
                </a:lnTo>
                <a:lnTo>
                  <a:pt x="3785044" y="1930372"/>
                </a:lnTo>
                <a:lnTo>
                  <a:pt x="0" y="1930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67302" y="2329674"/>
            <a:ext cx="3795999" cy="1935959"/>
          </a:xfrm>
          <a:custGeom>
            <a:avLst/>
            <a:gdLst/>
            <a:ahLst/>
            <a:cxnLst/>
            <a:rect r="r" b="b" t="t" l="l"/>
            <a:pathLst>
              <a:path h="1935959" w="3795999">
                <a:moveTo>
                  <a:pt x="0" y="0"/>
                </a:moveTo>
                <a:lnTo>
                  <a:pt x="3795999" y="0"/>
                </a:lnTo>
                <a:lnTo>
                  <a:pt x="3795999" y="1935959"/>
                </a:lnTo>
                <a:lnTo>
                  <a:pt x="0" y="1935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83050" y="2329674"/>
            <a:ext cx="3795999" cy="1935959"/>
          </a:xfrm>
          <a:custGeom>
            <a:avLst/>
            <a:gdLst/>
            <a:ahLst/>
            <a:cxnLst/>
            <a:rect r="r" b="b" t="t" l="l"/>
            <a:pathLst>
              <a:path h="1935959" w="3795999">
                <a:moveTo>
                  <a:pt x="0" y="0"/>
                </a:moveTo>
                <a:lnTo>
                  <a:pt x="3795999" y="0"/>
                </a:lnTo>
                <a:lnTo>
                  <a:pt x="3795999" y="1935959"/>
                </a:lnTo>
                <a:lnTo>
                  <a:pt x="0" y="1935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14016" y="4912617"/>
            <a:ext cx="3795999" cy="1935959"/>
          </a:xfrm>
          <a:custGeom>
            <a:avLst/>
            <a:gdLst/>
            <a:ahLst/>
            <a:cxnLst/>
            <a:rect r="r" b="b" t="t" l="l"/>
            <a:pathLst>
              <a:path h="1935959" w="3795999">
                <a:moveTo>
                  <a:pt x="0" y="0"/>
                </a:moveTo>
                <a:lnTo>
                  <a:pt x="3795999" y="0"/>
                </a:lnTo>
                <a:lnTo>
                  <a:pt x="3795999" y="1935959"/>
                </a:lnTo>
                <a:lnTo>
                  <a:pt x="0" y="1935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084567" y="4912617"/>
            <a:ext cx="3795999" cy="1935959"/>
          </a:xfrm>
          <a:custGeom>
            <a:avLst/>
            <a:gdLst/>
            <a:ahLst/>
            <a:cxnLst/>
            <a:rect r="r" b="b" t="t" l="l"/>
            <a:pathLst>
              <a:path h="1935959" w="3795999">
                <a:moveTo>
                  <a:pt x="0" y="0"/>
                </a:moveTo>
                <a:lnTo>
                  <a:pt x="3795999" y="0"/>
                </a:lnTo>
                <a:lnTo>
                  <a:pt x="3795999" y="1935959"/>
                </a:lnTo>
                <a:lnTo>
                  <a:pt x="0" y="1935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354179" y="4912617"/>
            <a:ext cx="3795999" cy="1935959"/>
          </a:xfrm>
          <a:custGeom>
            <a:avLst/>
            <a:gdLst/>
            <a:ahLst/>
            <a:cxnLst/>
            <a:rect r="r" b="b" t="t" l="l"/>
            <a:pathLst>
              <a:path h="1935959" w="3795999">
                <a:moveTo>
                  <a:pt x="0" y="0"/>
                </a:moveTo>
                <a:lnTo>
                  <a:pt x="3795999" y="0"/>
                </a:lnTo>
                <a:lnTo>
                  <a:pt x="3795999" y="1935959"/>
                </a:lnTo>
                <a:lnTo>
                  <a:pt x="0" y="1935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88879" y="2796004"/>
            <a:ext cx="3032821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User selects a stock or ETF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52179" y="2639944"/>
            <a:ext cx="3795999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Cleaned historical and real-time market data is loaded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71005" y="2109808"/>
            <a:ext cx="3388595" cy="215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  <a:spcBef>
                <a:spcPct val="0"/>
              </a:spcBef>
            </a:pPr>
          </a:p>
          <a:p>
            <a:pPr algn="ctr">
              <a:lnSpc>
                <a:spcPts val="334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AI-generated trading signal and confidence score are fetched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181980" y="2586454"/>
            <a:ext cx="3598138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Technical indicators and price charts are rendered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54179" y="5169397"/>
            <a:ext cx="3795999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Backtesting performance data is retrieved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34528" y="4692751"/>
            <a:ext cx="3496077" cy="215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  <a:spcBef>
                <a:spcPct val="0"/>
              </a:spcBef>
            </a:pPr>
          </a:p>
          <a:p>
            <a:pPr algn="ctr">
              <a:lnSpc>
                <a:spcPts val="334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All visual components, metrics, and alerts are displayed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66416" y="5111851"/>
            <a:ext cx="3286415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User analyzes insights and makes trading decisions</a:t>
            </a:r>
          </a:p>
        </p:txBody>
      </p:sp>
      <p:sp>
        <p:nvSpPr>
          <p:cNvPr name="AutoShape 21" id="21"/>
          <p:cNvSpPr/>
          <p:nvPr/>
        </p:nvSpPr>
        <p:spPr>
          <a:xfrm flipV="true">
            <a:off x="4715115" y="3202025"/>
            <a:ext cx="45720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11844362" y="5823065"/>
            <a:ext cx="112173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7112475" y="5784954"/>
            <a:ext cx="112173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9136187" y="3211550"/>
            <a:ext cx="45720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13544576" y="3288129"/>
            <a:ext cx="45720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6610338" y="5842101"/>
            <a:ext cx="648962" cy="3849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17219615" y="4318842"/>
            <a:ext cx="0" cy="145103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0631" y="246984"/>
            <a:ext cx="9270750" cy="5249562"/>
          </a:xfrm>
          <a:custGeom>
            <a:avLst/>
            <a:gdLst/>
            <a:ahLst/>
            <a:cxnLst/>
            <a:rect r="r" b="b" t="t" l="l"/>
            <a:pathLst>
              <a:path h="5249562" w="9270750">
                <a:moveTo>
                  <a:pt x="0" y="0"/>
                </a:moveTo>
                <a:lnTo>
                  <a:pt x="9270751" y="0"/>
                </a:lnTo>
                <a:lnTo>
                  <a:pt x="9270751" y="5249563"/>
                </a:lnTo>
                <a:lnTo>
                  <a:pt x="0" y="524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0933" y="374650"/>
            <a:ext cx="5793636" cy="5259525"/>
          </a:xfrm>
          <a:custGeom>
            <a:avLst/>
            <a:gdLst/>
            <a:ahLst/>
            <a:cxnLst/>
            <a:rect r="r" b="b" t="t" l="l"/>
            <a:pathLst>
              <a:path h="5259525" w="5793636">
                <a:moveTo>
                  <a:pt x="0" y="0"/>
                </a:moveTo>
                <a:lnTo>
                  <a:pt x="5793637" y="0"/>
                </a:lnTo>
                <a:lnTo>
                  <a:pt x="5793637" y="5259525"/>
                </a:lnTo>
                <a:lnTo>
                  <a:pt x="0" y="5259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57" t="0" r="-6638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6926" y="5672281"/>
            <a:ext cx="2924643" cy="4416443"/>
          </a:xfrm>
          <a:custGeom>
            <a:avLst/>
            <a:gdLst/>
            <a:ahLst/>
            <a:cxnLst/>
            <a:rect r="r" b="b" t="t" l="l"/>
            <a:pathLst>
              <a:path h="4416443" w="2924643">
                <a:moveTo>
                  <a:pt x="0" y="0"/>
                </a:moveTo>
                <a:lnTo>
                  <a:pt x="2924643" y="0"/>
                </a:lnTo>
                <a:lnTo>
                  <a:pt x="2924643" y="4416443"/>
                </a:lnTo>
                <a:lnTo>
                  <a:pt x="0" y="44164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096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68005" y="5802185"/>
            <a:ext cx="10939035" cy="4112389"/>
          </a:xfrm>
          <a:custGeom>
            <a:avLst/>
            <a:gdLst/>
            <a:ahLst/>
            <a:cxnLst/>
            <a:rect r="r" b="b" t="t" l="l"/>
            <a:pathLst>
              <a:path h="4112389" w="10939035">
                <a:moveTo>
                  <a:pt x="0" y="0"/>
                </a:moveTo>
                <a:lnTo>
                  <a:pt x="10939035" y="0"/>
                </a:lnTo>
                <a:lnTo>
                  <a:pt x="10939035" y="4112389"/>
                </a:lnTo>
                <a:lnTo>
                  <a:pt x="0" y="41123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8728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634431" y="4800600"/>
            <a:ext cx="125349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" id="7"/>
          <p:cNvSpPr/>
          <p:nvPr/>
        </p:nvSpPr>
        <p:spPr>
          <a:xfrm flipV="true">
            <a:off x="1277501" y="2643165"/>
            <a:ext cx="2143102" cy="4572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" id="8"/>
          <p:cNvSpPr/>
          <p:nvPr/>
        </p:nvSpPr>
        <p:spPr>
          <a:xfrm flipV="true">
            <a:off x="1277501" y="1676400"/>
            <a:ext cx="983676" cy="381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48310" y="1519336"/>
            <a:ext cx="1029191" cy="524887"/>
          </a:xfrm>
          <a:custGeom>
            <a:avLst/>
            <a:gdLst/>
            <a:ahLst/>
            <a:cxnLst/>
            <a:rect r="r" b="b" t="t" l="l"/>
            <a:pathLst>
              <a:path h="524887" w="1029191">
                <a:moveTo>
                  <a:pt x="0" y="0"/>
                </a:moveTo>
                <a:lnTo>
                  <a:pt x="1029191" y="0"/>
                </a:lnTo>
                <a:lnTo>
                  <a:pt x="1029191" y="524887"/>
                </a:lnTo>
                <a:lnTo>
                  <a:pt x="0" y="5248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12219632" y="1519336"/>
            <a:ext cx="112014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1" id="11"/>
          <p:cNvGrpSpPr/>
          <p:nvPr/>
        </p:nvGrpSpPr>
        <p:grpSpPr>
          <a:xfrm rot="0">
            <a:off x="248310" y="1340011"/>
            <a:ext cx="1386122" cy="627299"/>
            <a:chOff x="0" y="0"/>
            <a:chExt cx="365069" cy="1652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5069" cy="165214"/>
            </a:xfrm>
            <a:custGeom>
              <a:avLst/>
              <a:gdLst/>
              <a:ahLst/>
              <a:cxnLst/>
              <a:rect r="r" b="b" t="t" l="l"/>
              <a:pathLst>
                <a:path h="165214" w="365069">
                  <a:moveTo>
                    <a:pt x="0" y="0"/>
                  </a:moveTo>
                  <a:lnTo>
                    <a:pt x="365069" y="0"/>
                  </a:lnTo>
                  <a:lnTo>
                    <a:pt x="365069" y="165214"/>
                  </a:lnTo>
                  <a:lnTo>
                    <a:pt x="0" y="165214"/>
                  </a:lnTo>
                  <a:close/>
                </a:path>
              </a:pathLst>
            </a:custGeom>
            <a:solidFill>
              <a:srgbClr val="1B422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365069" cy="231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0"/>
                </a:lnSpc>
              </a:pPr>
              <a:r>
                <a:rPr lang="en-US" b="true" sz="1500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Price Action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flipH="true">
            <a:off x="1634431" y="8796384"/>
            <a:ext cx="178617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5" id="15"/>
          <p:cNvGrpSpPr/>
          <p:nvPr/>
        </p:nvGrpSpPr>
        <p:grpSpPr>
          <a:xfrm rot="0">
            <a:off x="248310" y="2767785"/>
            <a:ext cx="1386122" cy="612462"/>
            <a:chOff x="0" y="0"/>
            <a:chExt cx="365069" cy="16130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5069" cy="161307"/>
            </a:xfrm>
            <a:custGeom>
              <a:avLst/>
              <a:gdLst/>
              <a:ahLst/>
              <a:cxnLst/>
              <a:rect r="r" b="b" t="t" l="l"/>
              <a:pathLst>
                <a:path h="161307" w="365069">
                  <a:moveTo>
                    <a:pt x="0" y="0"/>
                  </a:moveTo>
                  <a:lnTo>
                    <a:pt x="365069" y="0"/>
                  </a:lnTo>
                  <a:lnTo>
                    <a:pt x="365069" y="161307"/>
                  </a:lnTo>
                  <a:lnTo>
                    <a:pt x="0" y="161307"/>
                  </a:lnTo>
                  <a:close/>
                </a:path>
              </a:pathLst>
            </a:custGeom>
            <a:solidFill>
              <a:srgbClr val="1B422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365069" cy="227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0"/>
                </a:lnSpc>
              </a:pPr>
              <a:r>
                <a:rPr lang="en-US" b="true" sz="1500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Ai Insights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-59" y="5508874"/>
            <a:ext cx="1634490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  <a:spcBef>
                <a:spcPct val="0"/>
              </a:spcBef>
            </a:pPr>
            <a:r>
              <a:rPr lang="en-US" b="true" sz="2499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Sidebar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48310" y="4528134"/>
            <a:ext cx="1386122" cy="544931"/>
            <a:chOff x="0" y="0"/>
            <a:chExt cx="365069" cy="1435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65069" cy="143521"/>
            </a:xfrm>
            <a:custGeom>
              <a:avLst/>
              <a:gdLst/>
              <a:ahLst/>
              <a:cxnLst/>
              <a:rect r="r" b="b" t="t" l="l"/>
              <a:pathLst>
                <a:path h="143521" w="365069">
                  <a:moveTo>
                    <a:pt x="0" y="0"/>
                  </a:moveTo>
                  <a:lnTo>
                    <a:pt x="365069" y="0"/>
                  </a:lnTo>
                  <a:lnTo>
                    <a:pt x="365069" y="143521"/>
                  </a:lnTo>
                  <a:lnTo>
                    <a:pt x="0" y="143521"/>
                  </a:lnTo>
                  <a:close/>
                </a:path>
              </a:pathLst>
            </a:custGeom>
            <a:solidFill>
              <a:srgbClr val="1B422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365069" cy="210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0"/>
                </a:lnSpc>
              </a:pPr>
              <a:r>
                <a:rPr lang="en-US" b="true" sz="1500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AI Suggestion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494364" y="-104775"/>
            <a:ext cx="3597402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  <a:spcBef>
                <a:spcPct val="0"/>
              </a:spcBef>
            </a:pPr>
            <a:r>
              <a:rPr lang="en-US" b="true" sz="2499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Alerts and notification 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3420603" y="8523918"/>
            <a:ext cx="1386122" cy="544931"/>
            <a:chOff x="0" y="0"/>
            <a:chExt cx="365069" cy="14352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65069" cy="143521"/>
            </a:xfrm>
            <a:custGeom>
              <a:avLst/>
              <a:gdLst/>
              <a:ahLst/>
              <a:cxnLst/>
              <a:rect r="r" b="b" t="t" l="l"/>
              <a:pathLst>
                <a:path h="143521" w="365069">
                  <a:moveTo>
                    <a:pt x="0" y="0"/>
                  </a:moveTo>
                  <a:lnTo>
                    <a:pt x="365069" y="0"/>
                  </a:lnTo>
                  <a:lnTo>
                    <a:pt x="365069" y="143521"/>
                  </a:lnTo>
                  <a:lnTo>
                    <a:pt x="0" y="143521"/>
                  </a:lnTo>
                  <a:close/>
                </a:path>
              </a:pathLst>
            </a:custGeom>
            <a:solidFill>
              <a:srgbClr val="1B422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365069" cy="210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0"/>
                </a:lnSpc>
              </a:pPr>
              <a:r>
                <a:rPr lang="en-US" b="true" sz="1500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All Tickers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044812" y="1236848"/>
            <a:ext cx="1386122" cy="544931"/>
            <a:chOff x="0" y="0"/>
            <a:chExt cx="365069" cy="14352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65069" cy="143521"/>
            </a:xfrm>
            <a:custGeom>
              <a:avLst/>
              <a:gdLst/>
              <a:ahLst/>
              <a:cxnLst/>
              <a:rect r="r" b="b" t="t" l="l"/>
              <a:pathLst>
                <a:path h="143521" w="365069">
                  <a:moveTo>
                    <a:pt x="0" y="0"/>
                  </a:moveTo>
                  <a:lnTo>
                    <a:pt x="365069" y="0"/>
                  </a:lnTo>
                  <a:lnTo>
                    <a:pt x="365069" y="143521"/>
                  </a:lnTo>
                  <a:lnTo>
                    <a:pt x="0" y="143521"/>
                  </a:lnTo>
                  <a:close/>
                </a:path>
              </a:pathLst>
            </a:custGeom>
            <a:solidFill>
              <a:srgbClr val="1B422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365069" cy="210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0"/>
                </a:lnSpc>
              </a:pPr>
              <a:r>
                <a:rPr lang="en-US" b="true" sz="1500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Set Alerts 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>
            <a:off x="17520516" y="1028700"/>
            <a:ext cx="19506" cy="48061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0" id="30"/>
          <p:cNvSpPr/>
          <p:nvPr/>
        </p:nvSpPr>
        <p:spPr>
          <a:xfrm>
            <a:off x="12219632" y="4248150"/>
            <a:ext cx="110155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1" id="31"/>
          <p:cNvGrpSpPr/>
          <p:nvPr/>
        </p:nvGrpSpPr>
        <p:grpSpPr>
          <a:xfrm rot="0">
            <a:off x="10833510" y="3983203"/>
            <a:ext cx="1386122" cy="610934"/>
            <a:chOff x="0" y="0"/>
            <a:chExt cx="365069" cy="16090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65069" cy="160904"/>
            </a:xfrm>
            <a:custGeom>
              <a:avLst/>
              <a:gdLst/>
              <a:ahLst/>
              <a:cxnLst/>
              <a:rect r="r" b="b" t="t" l="l"/>
              <a:pathLst>
                <a:path h="160904" w="365069">
                  <a:moveTo>
                    <a:pt x="0" y="0"/>
                  </a:moveTo>
                  <a:lnTo>
                    <a:pt x="365069" y="0"/>
                  </a:lnTo>
                  <a:lnTo>
                    <a:pt x="365069" y="160904"/>
                  </a:lnTo>
                  <a:lnTo>
                    <a:pt x="0" y="160904"/>
                  </a:lnTo>
                  <a:close/>
                </a:path>
              </a:pathLst>
            </a:custGeom>
            <a:solidFill>
              <a:srgbClr val="1B4222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66675"/>
              <a:ext cx="365069" cy="227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0"/>
                </a:lnSpc>
              </a:pPr>
              <a:r>
                <a:rPr lang="en-US" b="true" sz="1500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Pick Alert Time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6566239" y="374650"/>
            <a:ext cx="1386122" cy="610934"/>
            <a:chOff x="0" y="0"/>
            <a:chExt cx="365069" cy="16090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65069" cy="160904"/>
            </a:xfrm>
            <a:custGeom>
              <a:avLst/>
              <a:gdLst/>
              <a:ahLst/>
              <a:cxnLst/>
              <a:rect r="r" b="b" t="t" l="l"/>
              <a:pathLst>
                <a:path h="160904" w="365069">
                  <a:moveTo>
                    <a:pt x="0" y="0"/>
                  </a:moveTo>
                  <a:lnTo>
                    <a:pt x="365069" y="0"/>
                  </a:lnTo>
                  <a:lnTo>
                    <a:pt x="365069" y="160904"/>
                  </a:lnTo>
                  <a:lnTo>
                    <a:pt x="0" y="160904"/>
                  </a:lnTo>
                  <a:close/>
                </a:path>
              </a:pathLst>
            </a:custGeom>
            <a:solidFill>
              <a:srgbClr val="1B4222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66675"/>
              <a:ext cx="365069" cy="227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0"/>
                </a:lnSpc>
              </a:pPr>
              <a:r>
                <a:rPr lang="en-US" b="true" sz="1500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Schedhuled Alerts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 flipV="true">
            <a:off x="6346006" y="8542968"/>
            <a:ext cx="145108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8" id="38"/>
          <p:cNvSpPr/>
          <p:nvPr/>
        </p:nvSpPr>
        <p:spPr>
          <a:xfrm flipH="true" flipV="true">
            <a:off x="11467064" y="6777175"/>
            <a:ext cx="150513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9" id="39"/>
          <p:cNvSpPr/>
          <p:nvPr/>
        </p:nvSpPr>
        <p:spPr>
          <a:xfrm flipH="true">
            <a:off x="3171569" y="7243284"/>
            <a:ext cx="1049911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0" id="40"/>
          <p:cNvGrpSpPr/>
          <p:nvPr/>
        </p:nvGrpSpPr>
        <p:grpSpPr>
          <a:xfrm rot="0">
            <a:off x="3757914" y="6956867"/>
            <a:ext cx="1386122" cy="610934"/>
            <a:chOff x="0" y="0"/>
            <a:chExt cx="365069" cy="160904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65069" cy="160904"/>
            </a:xfrm>
            <a:custGeom>
              <a:avLst/>
              <a:gdLst/>
              <a:ahLst/>
              <a:cxnLst/>
              <a:rect r="r" b="b" t="t" l="l"/>
              <a:pathLst>
                <a:path h="160904" w="365069">
                  <a:moveTo>
                    <a:pt x="0" y="0"/>
                  </a:moveTo>
                  <a:lnTo>
                    <a:pt x="365069" y="0"/>
                  </a:lnTo>
                  <a:lnTo>
                    <a:pt x="365069" y="160904"/>
                  </a:lnTo>
                  <a:lnTo>
                    <a:pt x="0" y="160904"/>
                  </a:lnTo>
                  <a:close/>
                </a:path>
              </a:pathLst>
            </a:custGeom>
            <a:solidFill>
              <a:srgbClr val="1B4222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66675"/>
              <a:ext cx="365069" cy="227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0"/>
                </a:lnSpc>
              </a:pPr>
              <a:r>
                <a:rPr lang="en-US" b="true" sz="1500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Sidebar Pages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2279138" y="6504710"/>
            <a:ext cx="1386122" cy="544931"/>
            <a:chOff x="0" y="0"/>
            <a:chExt cx="365069" cy="143521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365069" cy="143521"/>
            </a:xfrm>
            <a:custGeom>
              <a:avLst/>
              <a:gdLst/>
              <a:ahLst/>
              <a:cxnLst/>
              <a:rect r="r" b="b" t="t" l="l"/>
              <a:pathLst>
                <a:path h="143521" w="365069">
                  <a:moveTo>
                    <a:pt x="0" y="0"/>
                  </a:moveTo>
                  <a:lnTo>
                    <a:pt x="365069" y="0"/>
                  </a:lnTo>
                  <a:lnTo>
                    <a:pt x="365069" y="143521"/>
                  </a:lnTo>
                  <a:lnTo>
                    <a:pt x="0" y="143521"/>
                  </a:lnTo>
                  <a:close/>
                </a:path>
              </a:pathLst>
            </a:custGeom>
            <a:solidFill>
              <a:srgbClr val="1B4222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66675"/>
              <a:ext cx="365069" cy="210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0"/>
                </a:lnSpc>
              </a:pPr>
              <a:r>
                <a:rPr lang="en-US" b="true" sz="1500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run button</a:t>
              </a:r>
            </a:p>
          </p:txBody>
        </p:sp>
      </p:grpSp>
      <p:sp>
        <p:nvSpPr>
          <p:cNvPr name="AutoShape 46" id="46"/>
          <p:cNvSpPr/>
          <p:nvPr/>
        </p:nvSpPr>
        <p:spPr>
          <a:xfrm>
            <a:off x="15327752" y="6777175"/>
            <a:ext cx="0" cy="130511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7" id="47"/>
          <p:cNvGrpSpPr/>
          <p:nvPr/>
        </p:nvGrpSpPr>
        <p:grpSpPr>
          <a:xfrm rot="0">
            <a:off x="4959885" y="8251453"/>
            <a:ext cx="1386122" cy="544931"/>
            <a:chOff x="0" y="0"/>
            <a:chExt cx="365069" cy="143521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65069" cy="143521"/>
            </a:xfrm>
            <a:custGeom>
              <a:avLst/>
              <a:gdLst/>
              <a:ahLst/>
              <a:cxnLst/>
              <a:rect r="r" b="b" t="t" l="l"/>
              <a:pathLst>
                <a:path h="143521" w="365069">
                  <a:moveTo>
                    <a:pt x="0" y="0"/>
                  </a:moveTo>
                  <a:lnTo>
                    <a:pt x="365069" y="0"/>
                  </a:lnTo>
                  <a:lnTo>
                    <a:pt x="365069" y="143521"/>
                  </a:lnTo>
                  <a:lnTo>
                    <a:pt x="0" y="143521"/>
                  </a:lnTo>
                  <a:close/>
                </a:path>
              </a:pathLst>
            </a:custGeom>
            <a:solidFill>
              <a:srgbClr val="1B4222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66675"/>
              <a:ext cx="365069" cy="210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0"/>
                </a:lnSpc>
              </a:pPr>
              <a:r>
                <a:rPr lang="en-US" b="true" sz="1500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Analyze stock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4705644" y="6232244"/>
            <a:ext cx="1386122" cy="610934"/>
            <a:chOff x="0" y="0"/>
            <a:chExt cx="365069" cy="160904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365069" cy="160904"/>
            </a:xfrm>
            <a:custGeom>
              <a:avLst/>
              <a:gdLst/>
              <a:ahLst/>
              <a:cxnLst/>
              <a:rect r="r" b="b" t="t" l="l"/>
              <a:pathLst>
                <a:path h="160904" w="365069">
                  <a:moveTo>
                    <a:pt x="0" y="0"/>
                  </a:moveTo>
                  <a:lnTo>
                    <a:pt x="365069" y="0"/>
                  </a:lnTo>
                  <a:lnTo>
                    <a:pt x="365069" y="160904"/>
                  </a:lnTo>
                  <a:lnTo>
                    <a:pt x="0" y="160904"/>
                  </a:lnTo>
                  <a:close/>
                </a:path>
              </a:pathLst>
            </a:custGeom>
            <a:solidFill>
              <a:srgbClr val="1B4222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66675"/>
              <a:ext cx="365069" cy="227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0"/>
                </a:lnSpc>
              </a:pPr>
              <a:r>
                <a:rPr lang="en-US" b="true" sz="1500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performance metrics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349934" y="442512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295474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6617708" y="8587367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26027" y="5421482"/>
            <a:ext cx="2026309" cy="1184206"/>
          </a:xfrm>
          <a:custGeom>
            <a:avLst/>
            <a:gdLst/>
            <a:ahLst/>
            <a:cxnLst/>
            <a:rect r="r" b="b" t="t" l="l"/>
            <a:pathLst>
              <a:path h="1184206" w="2026309">
                <a:moveTo>
                  <a:pt x="0" y="0"/>
                </a:moveTo>
                <a:lnTo>
                  <a:pt x="2026308" y="0"/>
                </a:lnTo>
                <a:lnTo>
                  <a:pt x="2026308" y="1184206"/>
                </a:lnTo>
                <a:lnTo>
                  <a:pt x="0" y="11842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88962" y="7080515"/>
            <a:ext cx="1913571" cy="1076384"/>
          </a:xfrm>
          <a:custGeom>
            <a:avLst/>
            <a:gdLst/>
            <a:ahLst/>
            <a:cxnLst/>
            <a:rect r="r" b="b" t="t" l="l"/>
            <a:pathLst>
              <a:path h="1076384" w="1913571">
                <a:moveTo>
                  <a:pt x="0" y="0"/>
                </a:moveTo>
                <a:lnTo>
                  <a:pt x="1913571" y="0"/>
                </a:lnTo>
                <a:lnTo>
                  <a:pt x="1913571" y="1076384"/>
                </a:lnTo>
                <a:lnTo>
                  <a:pt x="0" y="10763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49873" y="6941940"/>
            <a:ext cx="1353534" cy="1353534"/>
          </a:xfrm>
          <a:custGeom>
            <a:avLst/>
            <a:gdLst/>
            <a:ahLst/>
            <a:cxnLst/>
            <a:rect r="r" b="b" t="t" l="l"/>
            <a:pathLst>
              <a:path h="1353534" w="1353534">
                <a:moveTo>
                  <a:pt x="0" y="0"/>
                </a:moveTo>
                <a:lnTo>
                  <a:pt x="1353534" y="0"/>
                </a:lnTo>
                <a:lnTo>
                  <a:pt x="1353534" y="1353534"/>
                </a:lnTo>
                <a:lnTo>
                  <a:pt x="0" y="13535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40978" y="5421482"/>
            <a:ext cx="2368413" cy="1184206"/>
          </a:xfrm>
          <a:custGeom>
            <a:avLst/>
            <a:gdLst/>
            <a:ahLst/>
            <a:cxnLst/>
            <a:rect r="r" b="b" t="t" l="l"/>
            <a:pathLst>
              <a:path h="1184206" w="2368413">
                <a:moveTo>
                  <a:pt x="0" y="0"/>
                </a:moveTo>
                <a:lnTo>
                  <a:pt x="2368412" y="0"/>
                </a:lnTo>
                <a:lnTo>
                  <a:pt x="2368412" y="1184206"/>
                </a:lnTo>
                <a:lnTo>
                  <a:pt x="0" y="11842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70915" y="5421482"/>
            <a:ext cx="2105256" cy="1184206"/>
          </a:xfrm>
          <a:custGeom>
            <a:avLst/>
            <a:gdLst/>
            <a:ahLst/>
            <a:cxnLst/>
            <a:rect r="r" b="b" t="t" l="l"/>
            <a:pathLst>
              <a:path h="1184206" w="2105256">
                <a:moveTo>
                  <a:pt x="0" y="0"/>
                </a:moveTo>
                <a:lnTo>
                  <a:pt x="2105256" y="0"/>
                </a:lnTo>
                <a:lnTo>
                  <a:pt x="2105256" y="1184206"/>
                </a:lnTo>
                <a:lnTo>
                  <a:pt x="0" y="11842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68513" y="997644"/>
            <a:ext cx="12550973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0"/>
              </a:lnSpc>
              <a:spcBef>
                <a:spcPct val="0"/>
              </a:spcBef>
            </a:pPr>
            <a:r>
              <a:rPr lang="en-US" b="true" sz="5000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Dashboard System Output &amp; Tools Used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26466" y="2030183"/>
            <a:ext cx="6240127" cy="626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1"/>
              </a:lnSpc>
            </a:pPr>
            <a:r>
              <a:rPr lang="en-US" b="true" sz="2799" u="sng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Dashboard System Output &amp; Data Presentation</a:t>
            </a:r>
          </a:p>
          <a:p>
            <a:pPr algn="l">
              <a:lnSpc>
                <a:spcPts val="3751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Selected ticker symbol</a:t>
            </a:r>
          </a:p>
          <a:p>
            <a:pPr algn="l">
              <a:lnSpc>
                <a:spcPts val="3751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AI-generated signal (BUY / SELL / HOLD)</a:t>
            </a:r>
          </a:p>
          <a:p>
            <a:pPr algn="l">
              <a:lnSpc>
                <a:spcPts val="3751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Current market price</a:t>
            </a:r>
          </a:p>
          <a:p>
            <a:pPr algn="l">
              <a:lnSpc>
                <a:spcPts val="3751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Confidence score</a:t>
            </a:r>
          </a:p>
          <a:p>
            <a:pPr algn="l">
              <a:lnSpc>
                <a:spcPts val="3751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Risk &amp; volatility indicators</a:t>
            </a:r>
          </a:p>
          <a:p>
            <a:pPr algn="l">
              <a:lnSpc>
                <a:spcPts val="3751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Backtesting performance summary</a:t>
            </a:r>
          </a:p>
          <a:p>
            <a:pPr algn="l">
              <a:lnSpc>
                <a:spcPts val="3751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Data is fetched via APIs</a:t>
            </a:r>
          </a:p>
          <a:p>
            <a:pPr algn="l">
              <a:lnSpc>
                <a:spcPts val="3751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Data can be exported for reporting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1946969"/>
            <a:ext cx="10412559" cy="321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3"/>
              </a:lnSpc>
              <a:spcBef>
                <a:spcPct val="0"/>
              </a:spcBef>
            </a:pPr>
            <a:r>
              <a:rPr lang="en-US" b="true" sz="3062" u="sng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Tools Used</a:t>
            </a:r>
          </a:p>
          <a:p>
            <a:pPr algn="l">
              <a:lnSpc>
                <a:spcPts val="4103"/>
              </a:lnSpc>
              <a:spcBef>
                <a:spcPct val="0"/>
              </a:spcBef>
            </a:pPr>
            <a:r>
              <a:rPr lang="en-US" b="true" sz="3062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Streamlit – UI development</a:t>
            </a:r>
          </a:p>
          <a:p>
            <a:pPr algn="l">
              <a:lnSpc>
                <a:spcPts val="4103"/>
              </a:lnSpc>
              <a:spcBef>
                <a:spcPct val="0"/>
              </a:spcBef>
            </a:pPr>
            <a:r>
              <a:rPr lang="en-US" b="true" sz="3062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Plotly – interactive charts</a:t>
            </a:r>
          </a:p>
          <a:p>
            <a:pPr algn="l">
              <a:lnSpc>
                <a:spcPts val="4103"/>
              </a:lnSpc>
              <a:spcBef>
                <a:spcPct val="0"/>
              </a:spcBef>
            </a:pPr>
            <a:r>
              <a:rPr lang="en-US" b="true" sz="3062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Python – backend logic</a:t>
            </a:r>
          </a:p>
          <a:p>
            <a:pPr algn="l">
              <a:lnSpc>
                <a:spcPts val="4103"/>
              </a:lnSpc>
              <a:spcBef>
                <a:spcPct val="0"/>
              </a:spcBef>
            </a:pPr>
            <a:r>
              <a:rPr lang="en-US" b="true" sz="3062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Pandas &amp; NumPy – data handling</a:t>
            </a:r>
          </a:p>
          <a:p>
            <a:pPr algn="l">
              <a:lnSpc>
                <a:spcPts val="4103"/>
              </a:lnSpc>
              <a:spcBef>
                <a:spcPct val="0"/>
              </a:spcBef>
            </a:pPr>
            <a:r>
              <a:rPr lang="en-US" b="true" sz="3062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Figma – UI design planning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0"/>
            <a:ext cx="10935174" cy="10287000"/>
            <a:chOff x="0" y="0"/>
            <a:chExt cx="1270608" cy="11952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0608" cy="1195294"/>
            </a:xfrm>
            <a:custGeom>
              <a:avLst/>
              <a:gdLst/>
              <a:ahLst/>
              <a:cxnLst/>
              <a:rect r="r" b="b" t="t" l="l"/>
              <a:pathLst>
                <a:path h="1195294" w="1270608">
                  <a:moveTo>
                    <a:pt x="203200" y="0"/>
                  </a:moveTo>
                  <a:lnTo>
                    <a:pt x="1270608" y="0"/>
                  </a:lnTo>
                  <a:lnTo>
                    <a:pt x="1067408" y="1195294"/>
                  </a:lnTo>
                  <a:lnTo>
                    <a:pt x="0" y="119529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-34212" t="-2736" r="-36987" b="-1214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5400000">
            <a:off x="963662" y="707466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5400000">
            <a:off x="16617708" y="8587367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49696" y="9258300"/>
            <a:ext cx="6693556" cy="2227428"/>
          </a:xfrm>
          <a:custGeom>
            <a:avLst/>
            <a:gdLst/>
            <a:ahLst/>
            <a:cxnLst/>
            <a:rect r="r" b="b" t="t" l="l"/>
            <a:pathLst>
              <a:path h="2227428" w="6693556">
                <a:moveTo>
                  <a:pt x="0" y="0"/>
                </a:moveTo>
                <a:lnTo>
                  <a:pt x="6693556" y="0"/>
                </a:lnTo>
                <a:lnTo>
                  <a:pt x="6693556" y="2227428"/>
                </a:lnTo>
                <a:lnTo>
                  <a:pt x="0" y="2227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378372" y="4237307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4" y="0"/>
                </a:lnTo>
                <a:lnTo>
                  <a:pt x="8513314" y="8513313"/>
                </a:lnTo>
                <a:lnTo>
                  <a:pt x="0" y="85133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4939" y="1861430"/>
            <a:ext cx="8127854" cy="1132673"/>
            <a:chOff x="0" y="0"/>
            <a:chExt cx="2140669" cy="2983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40669" cy="298317"/>
            </a:xfrm>
            <a:custGeom>
              <a:avLst/>
              <a:gdLst/>
              <a:ahLst/>
              <a:cxnLst/>
              <a:rect r="r" b="b" t="t" l="l"/>
              <a:pathLst>
                <a:path h="298317" w="2140669">
                  <a:moveTo>
                    <a:pt x="0" y="0"/>
                  </a:moveTo>
                  <a:lnTo>
                    <a:pt x="2140669" y="0"/>
                  </a:lnTo>
                  <a:lnTo>
                    <a:pt x="2140669" y="298317"/>
                  </a:lnTo>
                  <a:lnTo>
                    <a:pt x="0" y="298317"/>
                  </a:lnTo>
                  <a:close/>
                </a:path>
              </a:pathLst>
            </a:custGeom>
            <a:solidFill>
              <a:srgbClr val="294A3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2140669" cy="384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23841" y="2082465"/>
            <a:ext cx="722871" cy="722871"/>
          </a:xfrm>
          <a:custGeom>
            <a:avLst/>
            <a:gdLst/>
            <a:ahLst/>
            <a:cxnLst/>
            <a:rect r="r" b="b" t="t" l="l"/>
            <a:pathLst>
              <a:path h="722871" w="722871">
                <a:moveTo>
                  <a:pt x="0" y="0"/>
                </a:moveTo>
                <a:lnTo>
                  <a:pt x="722871" y="0"/>
                </a:lnTo>
                <a:lnTo>
                  <a:pt x="722871" y="722872"/>
                </a:lnTo>
                <a:lnTo>
                  <a:pt x="0" y="7228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143267" y="3903106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913183" y="3232228"/>
            <a:ext cx="7810765" cy="1129665"/>
            <a:chOff x="0" y="0"/>
            <a:chExt cx="2057156" cy="2975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57156" cy="297525"/>
            </a:xfrm>
            <a:custGeom>
              <a:avLst/>
              <a:gdLst/>
              <a:ahLst/>
              <a:cxnLst/>
              <a:rect r="r" b="b" t="t" l="l"/>
              <a:pathLst>
                <a:path h="297525" w="2057156">
                  <a:moveTo>
                    <a:pt x="0" y="0"/>
                  </a:moveTo>
                  <a:lnTo>
                    <a:pt x="2057156" y="0"/>
                  </a:lnTo>
                  <a:lnTo>
                    <a:pt x="2057156" y="297525"/>
                  </a:lnTo>
                  <a:lnTo>
                    <a:pt x="0" y="297525"/>
                  </a:lnTo>
                  <a:close/>
                </a:path>
              </a:pathLst>
            </a:custGeom>
            <a:solidFill>
              <a:srgbClr val="294A3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2057156" cy="383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000577" y="3353541"/>
            <a:ext cx="787355" cy="883765"/>
          </a:xfrm>
          <a:custGeom>
            <a:avLst/>
            <a:gdLst/>
            <a:ahLst/>
            <a:cxnLst/>
            <a:rect r="r" b="b" t="t" l="l"/>
            <a:pathLst>
              <a:path h="883765" w="787355">
                <a:moveTo>
                  <a:pt x="0" y="0"/>
                </a:moveTo>
                <a:lnTo>
                  <a:pt x="787355" y="0"/>
                </a:lnTo>
                <a:lnTo>
                  <a:pt x="787355" y="883766"/>
                </a:lnTo>
                <a:lnTo>
                  <a:pt x="0" y="8837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48847" y="4638119"/>
            <a:ext cx="8203945" cy="1136571"/>
            <a:chOff x="0" y="0"/>
            <a:chExt cx="2160710" cy="2993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60710" cy="299344"/>
            </a:xfrm>
            <a:custGeom>
              <a:avLst/>
              <a:gdLst/>
              <a:ahLst/>
              <a:cxnLst/>
              <a:rect r="r" b="b" t="t" l="l"/>
              <a:pathLst>
                <a:path h="299344" w="2160710">
                  <a:moveTo>
                    <a:pt x="0" y="0"/>
                  </a:moveTo>
                  <a:lnTo>
                    <a:pt x="2160710" y="0"/>
                  </a:lnTo>
                  <a:lnTo>
                    <a:pt x="2160710" y="299344"/>
                  </a:lnTo>
                  <a:lnTo>
                    <a:pt x="0" y="299344"/>
                  </a:lnTo>
                  <a:close/>
                </a:path>
              </a:pathLst>
            </a:custGeom>
            <a:solidFill>
              <a:srgbClr val="294A3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2160710" cy="385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997457" y="4723844"/>
            <a:ext cx="975639" cy="975639"/>
          </a:xfrm>
          <a:custGeom>
            <a:avLst/>
            <a:gdLst/>
            <a:ahLst/>
            <a:cxnLst/>
            <a:rect r="r" b="b" t="t" l="l"/>
            <a:pathLst>
              <a:path h="975639" w="975639">
                <a:moveTo>
                  <a:pt x="0" y="0"/>
                </a:moveTo>
                <a:lnTo>
                  <a:pt x="975639" y="0"/>
                </a:lnTo>
                <a:lnTo>
                  <a:pt x="975639" y="975638"/>
                </a:lnTo>
                <a:lnTo>
                  <a:pt x="0" y="9756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913183" y="6050915"/>
            <a:ext cx="7789281" cy="1129665"/>
            <a:chOff x="0" y="0"/>
            <a:chExt cx="2051498" cy="29752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51498" cy="297525"/>
            </a:xfrm>
            <a:custGeom>
              <a:avLst/>
              <a:gdLst/>
              <a:ahLst/>
              <a:cxnLst/>
              <a:rect r="r" b="b" t="t" l="l"/>
              <a:pathLst>
                <a:path h="297525" w="2051498">
                  <a:moveTo>
                    <a:pt x="0" y="0"/>
                  </a:moveTo>
                  <a:lnTo>
                    <a:pt x="2051498" y="0"/>
                  </a:lnTo>
                  <a:lnTo>
                    <a:pt x="2051498" y="297525"/>
                  </a:lnTo>
                  <a:lnTo>
                    <a:pt x="0" y="297525"/>
                  </a:lnTo>
                  <a:close/>
                </a:path>
              </a:pathLst>
            </a:custGeom>
            <a:solidFill>
              <a:srgbClr val="294A3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2051498" cy="383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991526" y="6403890"/>
            <a:ext cx="728516" cy="728516"/>
          </a:xfrm>
          <a:custGeom>
            <a:avLst/>
            <a:gdLst/>
            <a:ahLst/>
            <a:cxnLst/>
            <a:rect r="r" b="b" t="t" l="l"/>
            <a:pathLst>
              <a:path h="728516" w="728516">
                <a:moveTo>
                  <a:pt x="0" y="0"/>
                </a:moveTo>
                <a:lnTo>
                  <a:pt x="728516" y="0"/>
                </a:lnTo>
                <a:lnTo>
                  <a:pt x="728516" y="728516"/>
                </a:lnTo>
                <a:lnTo>
                  <a:pt x="0" y="72851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948847" y="7456805"/>
            <a:ext cx="7789281" cy="1129665"/>
            <a:chOff x="0" y="0"/>
            <a:chExt cx="2051498" cy="29752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051498" cy="297525"/>
            </a:xfrm>
            <a:custGeom>
              <a:avLst/>
              <a:gdLst/>
              <a:ahLst/>
              <a:cxnLst/>
              <a:rect r="r" b="b" t="t" l="l"/>
              <a:pathLst>
                <a:path h="297525" w="2051498">
                  <a:moveTo>
                    <a:pt x="0" y="0"/>
                  </a:moveTo>
                  <a:lnTo>
                    <a:pt x="2051498" y="0"/>
                  </a:lnTo>
                  <a:lnTo>
                    <a:pt x="2051498" y="297525"/>
                  </a:lnTo>
                  <a:lnTo>
                    <a:pt x="0" y="297525"/>
                  </a:lnTo>
                  <a:close/>
                </a:path>
              </a:pathLst>
            </a:custGeom>
            <a:solidFill>
              <a:srgbClr val="294A3A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2051498" cy="383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880901" y="8938896"/>
            <a:ext cx="7789281" cy="1129665"/>
            <a:chOff x="0" y="0"/>
            <a:chExt cx="2051498" cy="29752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051498" cy="297525"/>
            </a:xfrm>
            <a:custGeom>
              <a:avLst/>
              <a:gdLst/>
              <a:ahLst/>
              <a:cxnLst/>
              <a:rect r="r" b="b" t="t" l="l"/>
              <a:pathLst>
                <a:path h="297525" w="2051498">
                  <a:moveTo>
                    <a:pt x="0" y="0"/>
                  </a:moveTo>
                  <a:lnTo>
                    <a:pt x="2051498" y="0"/>
                  </a:lnTo>
                  <a:lnTo>
                    <a:pt x="2051498" y="297525"/>
                  </a:lnTo>
                  <a:lnTo>
                    <a:pt x="0" y="297525"/>
                  </a:lnTo>
                  <a:close/>
                </a:path>
              </a:pathLst>
            </a:custGeom>
            <a:solidFill>
              <a:srgbClr val="294A3A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2051498" cy="383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745595" y="260343"/>
            <a:ext cx="8145942" cy="826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3079">
                <a:solidFill>
                  <a:srgbClr val="00BF63"/>
                </a:solidFill>
                <a:latin typeface="Agrandir"/>
                <a:ea typeface="Agrandir"/>
                <a:cs typeface="Agrandir"/>
                <a:sym typeface="Agrandir"/>
              </a:rPr>
              <a:t>Problem Statement</a:t>
            </a:r>
          </a:p>
          <a:p>
            <a:pPr algn="ctr">
              <a:lnSpc>
                <a:spcPts val="2535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2080772" y="646750"/>
            <a:ext cx="7621693" cy="151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</a:t>
            </a:r>
            <a:r>
              <a:rPr lang="en-US" sz="5000" b="tru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5000" b="true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Challenge</a:t>
            </a:r>
            <a:r>
              <a:rPr lang="en-US" sz="5000" b="tru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5000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We Face</a:t>
            </a:r>
          </a:p>
          <a:p>
            <a:pPr algn="l">
              <a:lnSpc>
                <a:spcPts val="5350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726054" y="1440425"/>
            <a:ext cx="9501455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C5BDB8"/>
                </a:solidFill>
                <a:latin typeface="Canva Sans"/>
                <a:ea typeface="Canva Sans"/>
                <a:cs typeface="Canva Sans"/>
                <a:sym typeface="Canva Sans"/>
              </a:rPr>
              <a:t>Investors an</a:t>
            </a:r>
            <a:r>
              <a:rPr lang="en-US" sz="1799">
                <a:solidFill>
                  <a:srgbClr val="C5BDB8"/>
                </a:solidFill>
                <a:latin typeface="Canva Sans"/>
                <a:ea typeface="Canva Sans"/>
                <a:cs typeface="Canva Sans"/>
                <a:sym typeface="Canva Sans"/>
              </a:rPr>
              <a:t>d analysts face significant barriers in efficiently analyzing market data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76556" y="1790365"/>
            <a:ext cx="6339839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Time-C</a:t>
            </a:r>
            <a:r>
              <a:rPr lang="en-US" b="true" sz="24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onsuming Analysis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973096" y="2222528"/>
            <a:ext cx="6785287" cy="771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7"/>
              </a:lnSpc>
              <a:spcBef>
                <a:spcPct val="0"/>
              </a:spcBef>
            </a:pPr>
            <a:r>
              <a:rPr lang="en-US" b="true" sz="2139">
                <a:solidFill>
                  <a:srgbClr val="C5BDB8"/>
                </a:solidFill>
                <a:latin typeface="Agrandir Bold"/>
                <a:ea typeface="Agrandir Bold"/>
                <a:cs typeface="Agrandir Bold"/>
                <a:sym typeface="Agrandir Bold"/>
              </a:rPr>
              <a:t>Ma</a:t>
            </a:r>
            <a:r>
              <a:rPr lang="en-US" b="true" sz="2139">
                <a:solidFill>
                  <a:srgbClr val="C5BDB8"/>
                </a:solidFill>
                <a:latin typeface="Agrandir Bold"/>
                <a:ea typeface="Agrandir Bold"/>
                <a:cs typeface="Agrandir Bold"/>
                <a:sym typeface="Agrandir Bold"/>
              </a:rPr>
              <a:t>nual analysis of large volumes of stock and ETF data is slow and inefficient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28868" y="3203653"/>
            <a:ext cx="6151976" cy="471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2399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Error-Prone Decisions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903599" y="3599132"/>
            <a:ext cx="5976038" cy="76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13"/>
              </a:lnSpc>
              <a:spcBef>
                <a:spcPct val="0"/>
              </a:spcBef>
            </a:pPr>
            <a:r>
              <a:rPr lang="en-US" b="true" sz="2099">
                <a:solidFill>
                  <a:srgbClr val="C5BDB8"/>
                </a:solidFill>
                <a:latin typeface="Agrandir Bold"/>
                <a:ea typeface="Agrandir Bold"/>
                <a:cs typeface="Agrandir Bold"/>
                <a:sym typeface="Agrandir Bold"/>
              </a:rPr>
              <a:t>H</a:t>
            </a:r>
            <a:r>
              <a:rPr lang="en-US" b="true" sz="2099">
                <a:solidFill>
                  <a:srgbClr val="C5BDB8"/>
                </a:solidFill>
                <a:latin typeface="Agrandir Bold"/>
                <a:ea typeface="Agrandir Bold"/>
                <a:cs typeface="Agrandir Bold"/>
                <a:sym typeface="Agrandir Bold"/>
              </a:rPr>
              <a:t>uman error in interpreting complex market indicators leads to poor trading decisions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92831" y="4600019"/>
            <a:ext cx="5275658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</a:t>
            </a:r>
            <a:r>
              <a:rPr lang="en-US" b="true" sz="24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omplex Metrics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080772" y="5057775"/>
            <a:ext cx="6319121" cy="71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C5BDB8"/>
                </a:solidFill>
                <a:latin typeface="Agrandir Bold"/>
                <a:ea typeface="Agrandir Bold"/>
                <a:cs typeface="Agrandir Bold"/>
                <a:sym typeface="Agrandir Bold"/>
              </a:rPr>
              <a:t>Use</a:t>
            </a:r>
            <a:r>
              <a:rPr lang="en-US" b="true" sz="1999">
                <a:solidFill>
                  <a:srgbClr val="C5BDB8"/>
                </a:solidFill>
                <a:latin typeface="Agrandir Bold"/>
                <a:ea typeface="Agrandir Bold"/>
                <a:cs typeface="Agrandir Bold"/>
                <a:sym typeface="Agrandir Bold"/>
              </a:rPr>
              <a:t>rs struggle to interpret technical metrics and backtesting results effectively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880901" y="6031865"/>
            <a:ext cx="6339839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Lack </a:t>
            </a:r>
            <a:r>
              <a:rPr lang="en-US" b="true" sz="24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of Real-Time Response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787932" y="6463665"/>
            <a:ext cx="6091706" cy="71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C5BDB8"/>
                </a:solidFill>
                <a:latin typeface="Agrandir Bold"/>
                <a:ea typeface="Agrandir Bold"/>
                <a:cs typeface="Agrandir Bold"/>
                <a:sym typeface="Agrandir Bold"/>
              </a:rPr>
              <a:t>N</a:t>
            </a:r>
            <a:r>
              <a:rPr lang="en-US" b="true" sz="1999">
                <a:solidFill>
                  <a:srgbClr val="C5BDB8"/>
                </a:solidFill>
                <a:latin typeface="Agrandir Bold"/>
                <a:ea typeface="Agrandir Bold"/>
                <a:cs typeface="Agrandir Bold"/>
                <a:sym typeface="Agrandir Bold"/>
              </a:rPr>
              <a:t>o automated system to validate strategies and deliver timely trading alerts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23841" y="7399655"/>
            <a:ext cx="5777088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Strategy Validation Gap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080772" y="7802881"/>
            <a:ext cx="6319121" cy="76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13"/>
              </a:lnSpc>
              <a:spcBef>
                <a:spcPct val="0"/>
              </a:spcBef>
            </a:pPr>
            <a:r>
              <a:rPr lang="en-US" b="true" sz="2099">
                <a:solidFill>
                  <a:srgbClr val="C5BDB8"/>
                </a:solidFill>
                <a:latin typeface="Agrandir Bold"/>
                <a:ea typeface="Agrandir Bold"/>
                <a:cs typeface="Agrandir Bold"/>
                <a:sym typeface="Agrandir Bold"/>
              </a:rPr>
              <a:t>Difficulty in backtesting and validating trading strategies before actual deployment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846712" y="8910321"/>
            <a:ext cx="5777088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No intelligent Insights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043989" y="9294496"/>
            <a:ext cx="6319121" cy="76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13"/>
              </a:lnSpc>
              <a:spcBef>
                <a:spcPct val="0"/>
              </a:spcBef>
            </a:pPr>
            <a:r>
              <a:rPr lang="en-US" b="true" sz="2099">
                <a:solidFill>
                  <a:srgbClr val="C5BDB8"/>
                </a:solidFill>
                <a:latin typeface="Agrandir Bold"/>
                <a:ea typeface="Agrandir Bold"/>
                <a:cs typeface="Agrandir Bold"/>
                <a:sym typeface="Agrandir Bold"/>
              </a:rPr>
              <a:t>Absence of AI-driven explanations to help users understand why specific signals are generated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1059358" y="7610198"/>
            <a:ext cx="787355" cy="883765"/>
          </a:xfrm>
          <a:custGeom>
            <a:avLst/>
            <a:gdLst/>
            <a:ahLst/>
            <a:cxnLst/>
            <a:rect r="r" b="b" t="t" l="l"/>
            <a:pathLst>
              <a:path h="883765" w="787355">
                <a:moveTo>
                  <a:pt x="0" y="0"/>
                </a:moveTo>
                <a:lnTo>
                  <a:pt x="787354" y="0"/>
                </a:lnTo>
                <a:lnTo>
                  <a:pt x="787354" y="883765"/>
                </a:lnTo>
                <a:lnTo>
                  <a:pt x="0" y="8837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927960" y="9015909"/>
            <a:ext cx="975639" cy="975639"/>
          </a:xfrm>
          <a:custGeom>
            <a:avLst/>
            <a:gdLst/>
            <a:ahLst/>
            <a:cxnLst/>
            <a:rect r="r" b="b" t="t" l="l"/>
            <a:pathLst>
              <a:path h="975639" w="975639">
                <a:moveTo>
                  <a:pt x="0" y="0"/>
                </a:moveTo>
                <a:lnTo>
                  <a:pt x="975639" y="0"/>
                </a:lnTo>
                <a:lnTo>
                  <a:pt x="975639" y="975639"/>
                </a:lnTo>
                <a:lnTo>
                  <a:pt x="0" y="97563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39980" y="6484586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3"/>
                </a:lnTo>
                <a:lnTo>
                  <a:pt x="0" y="8513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165293" y="-4862652"/>
            <a:ext cx="8525615" cy="8525615"/>
          </a:xfrm>
          <a:custGeom>
            <a:avLst/>
            <a:gdLst/>
            <a:ahLst/>
            <a:cxnLst/>
            <a:rect r="r" b="b" t="t" l="l"/>
            <a:pathLst>
              <a:path h="8525615" w="8525615">
                <a:moveTo>
                  <a:pt x="0" y="0"/>
                </a:moveTo>
                <a:lnTo>
                  <a:pt x="8525615" y="0"/>
                </a:lnTo>
                <a:lnTo>
                  <a:pt x="8525615" y="8525615"/>
                </a:lnTo>
                <a:lnTo>
                  <a:pt x="0" y="8525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8295474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6938942" y="1028700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850612" y="5825329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79036" y="-3978511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4" y="0"/>
                </a:lnTo>
                <a:lnTo>
                  <a:pt x="8513314" y="8513313"/>
                </a:lnTo>
                <a:lnTo>
                  <a:pt x="0" y="8513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673166" y="0"/>
            <a:ext cx="1614834" cy="1349058"/>
            <a:chOff x="0" y="0"/>
            <a:chExt cx="425306" cy="3553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5306" cy="355308"/>
            </a:xfrm>
            <a:custGeom>
              <a:avLst/>
              <a:gdLst/>
              <a:ahLst/>
              <a:cxnLst/>
              <a:rect r="r" b="b" t="t" l="l"/>
              <a:pathLst>
                <a:path h="355308" w="425306">
                  <a:moveTo>
                    <a:pt x="0" y="0"/>
                  </a:moveTo>
                  <a:lnTo>
                    <a:pt x="425306" y="0"/>
                  </a:lnTo>
                  <a:lnTo>
                    <a:pt x="425306" y="355308"/>
                  </a:lnTo>
                  <a:lnTo>
                    <a:pt x="0" y="355308"/>
                  </a:lnTo>
                  <a:close/>
                </a:path>
              </a:pathLst>
            </a:custGeom>
            <a:solidFill>
              <a:srgbClr val="42B17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425306" cy="441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901302" y="310605"/>
            <a:ext cx="1133609" cy="837809"/>
          </a:xfrm>
          <a:custGeom>
            <a:avLst/>
            <a:gdLst/>
            <a:ahLst/>
            <a:cxnLst/>
            <a:rect r="r" b="b" t="t" l="l"/>
            <a:pathLst>
              <a:path h="837809" w="1133609">
                <a:moveTo>
                  <a:pt x="0" y="0"/>
                </a:moveTo>
                <a:lnTo>
                  <a:pt x="1133609" y="0"/>
                </a:lnTo>
                <a:lnTo>
                  <a:pt x="1133609" y="837809"/>
                </a:lnTo>
                <a:lnTo>
                  <a:pt x="0" y="837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349934" y="707466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5400000">
            <a:off x="16617708" y="8587367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405392" y="464979"/>
            <a:ext cx="11341467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Platform </a:t>
            </a:r>
            <a:r>
              <a:rPr lang="en-US" b="true" sz="5000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Architecture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709329" y="2157625"/>
            <a:ext cx="3335818" cy="2206407"/>
            <a:chOff x="0" y="0"/>
            <a:chExt cx="878569" cy="58111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78569" cy="581111"/>
            </a:xfrm>
            <a:custGeom>
              <a:avLst/>
              <a:gdLst/>
              <a:ahLst/>
              <a:cxnLst/>
              <a:rect r="r" b="b" t="t" l="l"/>
              <a:pathLst>
                <a:path h="581111" w="878569">
                  <a:moveTo>
                    <a:pt x="83550" y="0"/>
                  </a:moveTo>
                  <a:lnTo>
                    <a:pt x="795019" y="0"/>
                  </a:lnTo>
                  <a:cubicBezTo>
                    <a:pt x="817178" y="0"/>
                    <a:pt x="838429" y="8803"/>
                    <a:pt x="854098" y="24471"/>
                  </a:cubicBezTo>
                  <a:cubicBezTo>
                    <a:pt x="869767" y="40140"/>
                    <a:pt x="878569" y="61391"/>
                    <a:pt x="878569" y="83550"/>
                  </a:cubicBezTo>
                  <a:lnTo>
                    <a:pt x="878569" y="497561"/>
                  </a:lnTo>
                  <a:cubicBezTo>
                    <a:pt x="878569" y="519720"/>
                    <a:pt x="869767" y="540971"/>
                    <a:pt x="854098" y="556640"/>
                  </a:cubicBezTo>
                  <a:cubicBezTo>
                    <a:pt x="838429" y="572309"/>
                    <a:pt x="817178" y="581111"/>
                    <a:pt x="795019" y="581111"/>
                  </a:cubicBezTo>
                  <a:lnTo>
                    <a:pt x="83550" y="581111"/>
                  </a:lnTo>
                  <a:cubicBezTo>
                    <a:pt x="37407" y="581111"/>
                    <a:pt x="0" y="543705"/>
                    <a:pt x="0" y="497561"/>
                  </a:cubicBezTo>
                  <a:lnTo>
                    <a:pt x="0" y="83550"/>
                  </a:lnTo>
                  <a:cubicBezTo>
                    <a:pt x="0" y="37407"/>
                    <a:pt x="37407" y="0"/>
                    <a:pt x="835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878569" cy="666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164206" y="7496757"/>
            <a:ext cx="14132268" cy="1411844"/>
            <a:chOff x="0" y="0"/>
            <a:chExt cx="3722079" cy="37184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722079" cy="371844"/>
            </a:xfrm>
            <a:custGeom>
              <a:avLst/>
              <a:gdLst/>
              <a:ahLst/>
              <a:cxnLst/>
              <a:rect r="r" b="b" t="t" l="l"/>
              <a:pathLst>
                <a:path h="371844" w="3722079">
                  <a:moveTo>
                    <a:pt x="19721" y="0"/>
                  </a:moveTo>
                  <a:lnTo>
                    <a:pt x="3702357" y="0"/>
                  </a:lnTo>
                  <a:cubicBezTo>
                    <a:pt x="3713249" y="0"/>
                    <a:pt x="3722079" y="8830"/>
                    <a:pt x="3722079" y="19721"/>
                  </a:cubicBezTo>
                  <a:lnTo>
                    <a:pt x="3722079" y="352122"/>
                  </a:lnTo>
                  <a:cubicBezTo>
                    <a:pt x="3722079" y="357353"/>
                    <a:pt x="3720001" y="362369"/>
                    <a:pt x="3716302" y="366068"/>
                  </a:cubicBezTo>
                  <a:cubicBezTo>
                    <a:pt x="3712604" y="369766"/>
                    <a:pt x="3707588" y="371844"/>
                    <a:pt x="3702357" y="371844"/>
                  </a:cubicBezTo>
                  <a:lnTo>
                    <a:pt x="19721" y="371844"/>
                  </a:lnTo>
                  <a:cubicBezTo>
                    <a:pt x="14491" y="371844"/>
                    <a:pt x="9475" y="369766"/>
                    <a:pt x="5776" y="366068"/>
                  </a:cubicBezTo>
                  <a:cubicBezTo>
                    <a:pt x="2078" y="362369"/>
                    <a:pt x="0" y="357353"/>
                    <a:pt x="0" y="352122"/>
                  </a:cubicBezTo>
                  <a:lnTo>
                    <a:pt x="0" y="19721"/>
                  </a:lnTo>
                  <a:cubicBezTo>
                    <a:pt x="0" y="14491"/>
                    <a:pt x="2078" y="9475"/>
                    <a:pt x="5776" y="5776"/>
                  </a:cubicBezTo>
                  <a:cubicBezTo>
                    <a:pt x="9475" y="2078"/>
                    <a:pt x="14491" y="0"/>
                    <a:pt x="197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CCE6B">
                    <a:alpha val="100000"/>
                  </a:srgbClr>
                </a:gs>
                <a:gs pos="100000">
                  <a:srgbClr val="D8FFD0">
                    <a:alpha val="100000"/>
                  </a:srgbClr>
                </a:gs>
              </a:gsLst>
              <a:lin ang="5400000"/>
            </a:gradFill>
            <a:ln w="38100" cap="rnd">
              <a:gradFill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85725"/>
              <a:ext cx="3722079" cy="457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652462" y="2946048"/>
            <a:ext cx="3287533" cy="71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Data Ingestion</a:t>
            </a:r>
          </a:p>
          <a:p>
            <a:pPr algn="ctr">
              <a:lnSpc>
                <a:spcPts val="2679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770952" y="3261643"/>
            <a:ext cx="2989193" cy="71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00AD4F"/>
                </a:solidFill>
                <a:latin typeface="Agrandir Bold"/>
                <a:ea typeface="Agrandir Bold"/>
                <a:cs typeface="Agrandir Bold"/>
                <a:sym typeface="Agrandir Bold"/>
              </a:rPr>
              <a:t>yfinance API</a:t>
            </a:r>
          </a:p>
          <a:p>
            <a:pPr algn="ctr">
              <a:lnSpc>
                <a:spcPts val="267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832313" y="3610647"/>
            <a:ext cx="2927831" cy="65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7"/>
              </a:lnSpc>
              <a:spcBef>
                <a:spcPct val="0"/>
              </a:spcBef>
            </a:pPr>
            <a:r>
              <a:rPr lang="en-US" b="true" sz="1848">
                <a:solidFill>
                  <a:srgbClr val="C5BDB8"/>
                </a:solidFill>
                <a:latin typeface="Agrandir Bold"/>
                <a:ea typeface="Agrandir Bold"/>
                <a:cs typeface="Agrandir Bold"/>
                <a:sym typeface="Agrandir Bold"/>
              </a:rPr>
              <a:t>60+ Indian stock tickers</a:t>
            </a:r>
          </a:p>
          <a:p>
            <a:pPr algn="ctr">
              <a:lnSpc>
                <a:spcPts val="2477"/>
              </a:lnSpc>
              <a:spcBef>
                <a:spcPct val="0"/>
              </a:spcBef>
            </a:pPr>
          </a:p>
        </p:txBody>
      </p:sp>
      <p:grpSp>
        <p:nvGrpSpPr>
          <p:cNvPr name="Group 25" id="25"/>
          <p:cNvGrpSpPr/>
          <p:nvPr/>
        </p:nvGrpSpPr>
        <p:grpSpPr>
          <a:xfrm rot="0">
            <a:off x="5626739" y="2157625"/>
            <a:ext cx="3335818" cy="2206407"/>
            <a:chOff x="0" y="0"/>
            <a:chExt cx="878569" cy="58111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78569" cy="581111"/>
            </a:xfrm>
            <a:custGeom>
              <a:avLst/>
              <a:gdLst/>
              <a:ahLst/>
              <a:cxnLst/>
              <a:rect r="r" b="b" t="t" l="l"/>
              <a:pathLst>
                <a:path h="581111" w="878569">
                  <a:moveTo>
                    <a:pt x="83550" y="0"/>
                  </a:moveTo>
                  <a:lnTo>
                    <a:pt x="795019" y="0"/>
                  </a:lnTo>
                  <a:cubicBezTo>
                    <a:pt x="817178" y="0"/>
                    <a:pt x="838429" y="8803"/>
                    <a:pt x="854098" y="24471"/>
                  </a:cubicBezTo>
                  <a:cubicBezTo>
                    <a:pt x="869767" y="40140"/>
                    <a:pt x="878569" y="61391"/>
                    <a:pt x="878569" y="83550"/>
                  </a:cubicBezTo>
                  <a:lnTo>
                    <a:pt x="878569" y="497561"/>
                  </a:lnTo>
                  <a:cubicBezTo>
                    <a:pt x="878569" y="519720"/>
                    <a:pt x="869767" y="540971"/>
                    <a:pt x="854098" y="556640"/>
                  </a:cubicBezTo>
                  <a:cubicBezTo>
                    <a:pt x="838429" y="572309"/>
                    <a:pt x="817178" y="581111"/>
                    <a:pt x="795019" y="581111"/>
                  </a:cubicBezTo>
                  <a:lnTo>
                    <a:pt x="83550" y="581111"/>
                  </a:lnTo>
                  <a:cubicBezTo>
                    <a:pt x="37407" y="581111"/>
                    <a:pt x="0" y="543705"/>
                    <a:pt x="0" y="497561"/>
                  </a:cubicBezTo>
                  <a:lnTo>
                    <a:pt x="0" y="83550"/>
                  </a:lnTo>
                  <a:cubicBezTo>
                    <a:pt x="0" y="37407"/>
                    <a:pt x="37407" y="0"/>
                    <a:pt x="835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878569" cy="666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569872" y="3008264"/>
            <a:ext cx="3287533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Data Pipeline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688362" y="3323859"/>
            <a:ext cx="2989193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00AD4F"/>
                </a:solidFill>
                <a:latin typeface="Agrandir Bold"/>
                <a:ea typeface="Agrandir Bold"/>
                <a:cs typeface="Agrandir Bold"/>
                <a:sym typeface="Agrandir Bold"/>
              </a:rPr>
              <a:t>Medallion Architecture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749723" y="3672863"/>
            <a:ext cx="2927831" cy="351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7"/>
              </a:lnSpc>
              <a:spcBef>
                <a:spcPct val="0"/>
              </a:spcBef>
            </a:pPr>
            <a:r>
              <a:rPr lang="en-US" b="true" sz="1848">
                <a:solidFill>
                  <a:srgbClr val="C5BDB8"/>
                </a:solidFill>
                <a:latin typeface="Agrandir Bold"/>
                <a:ea typeface="Agrandir Bold"/>
                <a:cs typeface="Agrandir Bold"/>
                <a:sym typeface="Agrandir Bold"/>
              </a:rPr>
              <a:t>Bronze &gt;&gt; Silver &gt;&gt;Gold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601015" y="2157625"/>
            <a:ext cx="3335818" cy="2206407"/>
            <a:chOff x="0" y="0"/>
            <a:chExt cx="878569" cy="58111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78569" cy="581111"/>
            </a:xfrm>
            <a:custGeom>
              <a:avLst/>
              <a:gdLst/>
              <a:ahLst/>
              <a:cxnLst/>
              <a:rect r="r" b="b" t="t" l="l"/>
              <a:pathLst>
                <a:path h="581111" w="878569">
                  <a:moveTo>
                    <a:pt x="83550" y="0"/>
                  </a:moveTo>
                  <a:lnTo>
                    <a:pt x="795019" y="0"/>
                  </a:lnTo>
                  <a:cubicBezTo>
                    <a:pt x="817178" y="0"/>
                    <a:pt x="838429" y="8803"/>
                    <a:pt x="854098" y="24471"/>
                  </a:cubicBezTo>
                  <a:cubicBezTo>
                    <a:pt x="869767" y="40140"/>
                    <a:pt x="878569" y="61391"/>
                    <a:pt x="878569" y="83550"/>
                  </a:cubicBezTo>
                  <a:lnTo>
                    <a:pt x="878569" y="497561"/>
                  </a:lnTo>
                  <a:cubicBezTo>
                    <a:pt x="878569" y="519720"/>
                    <a:pt x="869767" y="540971"/>
                    <a:pt x="854098" y="556640"/>
                  </a:cubicBezTo>
                  <a:cubicBezTo>
                    <a:pt x="838429" y="572309"/>
                    <a:pt x="817178" y="581111"/>
                    <a:pt x="795019" y="581111"/>
                  </a:cubicBezTo>
                  <a:lnTo>
                    <a:pt x="83550" y="581111"/>
                  </a:lnTo>
                  <a:cubicBezTo>
                    <a:pt x="37407" y="581111"/>
                    <a:pt x="0" y="543705"/>
                    <a:pt x="0" y="497561"/>
                  </a:cubicBezTo>
                  <a:lnTo>
                    <a:pt x="0" y="83550"/>
                  </a:lnTo>
                  <a:cubicBezTo>
                    <a:pt x="0" y="37407"/>
                    <a:pt x="37407" y="0"/>
                    <a:pt x="835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85725"/>
              <a:ext cx="878569" cy="666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9601015" y="3008264"/>
            <a:ext cx="3287533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Storage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719505" y="3323859"/>
            <a:ext cx="2989193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00AD4F"/>
                </a:solidFill>
                <a:latin typeface="Agrandir Bold"/>
                <a:ea typeface="Agrandir Bold"/>
                <a:cs typeface="Agrandir Bold"/>
                <a:sym typeface="Agrandir Bold"/>
              </a:rPr>
              <a:t>Supabase PostgreSQL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780866" y="3672863"/>
            <a:ext cx="2927831" cy="351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7"/>
              </a:lnSpc>
              <a:spcBef>
                <a:spcPct val="0"/>
              </a:spcBef>
            </a:pPr>
            <a:r>
              <a:rPr lang="en-US" b="true" sz="1848">
                <a:solidFill>
                  <a:srgbClr val="C5BDB8"/>
                </a:solidFill>
                <a:latin typeface="Agrandir Bold"/>
                <a:ea typeface="Agrandir Bold"/>
                <a:cs typeface="Agrandir Bold"/>
                <a:sym typeface="Agrandir Bold"/>
              </a:rPr>
              <a:t>Ticker &amp; feature storage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3565484" y="2157625"/>
            <a:ext cx="3335818" cy="2206407"/>
            <a:chOff x="0" y="0"/>
            <a:chExt cx="878569" cy="58111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78569" cy="581111"/>
            </a:xfrm>
            <a:custGeom>
              <a:avLst/>
              <a:gdLst/>
              <a:ahLst/>
              <a:cxnLst/>
              <a:rect r="r" b="b" t="t" l="l"/>
              <a:pathLst>
                <a:path h="581111" w="878569">
                  <a:moveTo>
                    <a:pt x="83550" y="0"/>
                  </a:moveTo>
                  <a:lnTo>
                    <a:pt x="795019" y="0"/>
                  </a:lnTo>
                  <a:cubicBezTo>
                    <a:pt x="817178" y="0"/>
                    <a:pt x="838429" y="8803"/>
                    <a:pt x="854098" y="24471"/>
                  </a:cubicBezTo>
                  <a:cubicBezTo>
                    <a:pt x="869767" y="40140"/>
                    <a:pt x="878569" y="61391"/>
                    <a:pt x="878569" y="83550"/>
                  </a:cubicBezTo>
                  <a:lnTo>
                    <a:pt x="878569" y="497561"/>
                  </a:lnTo>
                  <a:cubicBezTo>
                    <a:pt x="878569" y="519720"/>
                    <a:pt x="869767" y="540971"/>
                    <a:pt x="854098" y="556640"/>
                  </a:cubicBezTo>
                  <a:cubicBezTo>
                    <a:pt x="838429" y="572309"/>
                    <a:pt x="817178" y="581111"/>
                    <a:pt x="795019" y="581111"/>
                  </a:cubicBezTo>
                  <a:lnTo>
                    <a:pt x="83550" y="581111"/>
                  </a:lnTo>
                  <a:cubicBezTo>
                    <a:pt x="37407" y="581111"/>
                    <a:pt x="0" y="543705"/>
                    <a:pt x="0" y="497561"/>
                  </a:cubicBezTo>
                  <a:lnTo>
                    <a:pt x="0" y="83550"/>
                  </a:lnTo>
                  <a:cubicBezTo>
                    <a:pt x="0" y="37407"/>
                    <a:pt x="37407" y="0"/>
                    <a:pt x="835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85725"/>
              <a:ext cx="878569" cy="666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3565484" y="3008264"/>
            <a:ext cx="3287533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ML Models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683973" y="3323859"/>
            <a:ext cx="2989193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00AD4F"/>
                </a:solidFill>
                <a:latin typeface="Agrandir Bold"/>
                <a:ea typeface="Agrandir Bold"/>
                <a:cs typeface="Agrandir Bold"/>
                <a:sym typeface="Agrandir Bold"/>
              </a:rPr>
              <a:t>RF,XGBoost, LSTM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745334" y="3672863"/>
            <a:ext cx="2927831" cy="351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7"/>
              </a:lnSpc>
              <a:spcBef>
                <a:spcPct val="0"/>
              </a:spcBef>
            </a:pPr>
            <a:r>
              <a:rPr lang="en-US" b="true" sz="1848">
                <a:solidFill>
                  <a:srgbClr val="C5BDB8"/>
                </a:solidFill>
                <a:latin typeface="Agrandir Bold"/>
                <a:ea typeface="Agrandir Bold"/>
                <a:cs typeface="Agrandir Bold"/>
                <a:sym typeface="Agrandir Bold"/>
              </a:rPr>
              <a:t>Buy/Sell/Hold Signals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1709329" y="4705572"/>
            <a:ext cx="3335818" cy="2206407"/>
            <a:chOff x="0" y="0"/>
            <a:chExt cx="878569" cy="581111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78569" cy="581111"/>
            </a:xfrm>
            <a:custGeom>
              <a:avLst/>
              <a:gdLst/>
              <a:ahLst/>
              <a:cxnLst/>
              <a:rect r="r" b="b" t="t" l="l"/>
              <a:pathLst>
                <a:path h="581111" w="878569">
                  <a:moveTo>
                    <a:pt x="83550" y="0"/>
                  </a:moveTo>
                  <a:lnTo>
                    <a:pt x="795019" y="0"/>
                  </a:lnTo>
                  <a:cubicBezTo>
                    <a:pt x="817178" y="0"/>
                    <a:pt x="838429" y="8803"/>
                    <a:pt x="854098" y="24471"/>
                  </a:cubicBezTo>
                  <a:cubicBezTo>
                    <a:pt x="869767" y="40140"/>
                    <a:pt x="878569" y="61391"/>
                    <a:pt x="878569" y="83550"/>
                  </a:cubicBezTo>
                  <a:lnTo>
                    <a:pt x="878569" y="497561"/>
                  </a:lnTo>
                  <a:cubicBezTo>
                    <a:pt x="878569" y="519720"/>
                    <a:pt x="869767" y="540971"/>
                    <a:pt x="854098" y="556640"/>
                  </a:cubicBezTo>
                  <a:cubicBezTo>
                    <a:pt x="838429" y="572309"/>
                    <a:pt x="817178" y="581111"/>
                    <a:pt x="795019" y="581111"/>
                  </a:cubicBezTo>
                  <a:lnTo>
                    <a:pt x="83550" y="581111"/>
                  </a:lnTo>
                  <a:cubicBezTo>
                    <a:pt x="37407" y="581111"/>
                    <a:pt x="0" y="543705"/>
                    <a:pt x="0" y="497561"/>
                  </a:cubicBezTo>
                  <a:lnTo>
                    <a:pt x="0" y="83550"/>
                  </a:lnTo>
                  <a:cubicBezTo>
                    <a:pt x="0" y="37407"/>
                    <a:pt x="37407" y="0"/>
                    <a:pt x="835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85725"/>
              <a:ext cx="878569" cy="666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1652462" y="5556211"/>
            <a:ext cx="3287533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Backtesting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770952" y="5871806"/>
            <a:ext cx="2989193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00AD4F"/>
                </a:solidFill>
                <a:latin typeface="Agrandir Bold"/>
                <a:ea typeface="Agrandir Bold"/>
                <a:cs typeface="Agrandir Bold"/>
                <a:sym typeface="Agrandir Bold"/>
              </a:rPr>
              <a:t>VectorBT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832313" y="6220811"/>
            <a:ext cx="2927831" cy="351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7"/>
              </a:lnSpc>
              <a:spcBef>
                <a:spcPct val="0"/>
              </a:spcBef>
            </a:pPr>
            <a:r>
              <a:rPr lang="en-US" b="true" sz="1848">
                <a:solidFill>
                  <a:srgbClr val="C5BDB8"/>
                </a:solidFill>
                <a:latin typeface="Agrandir Bold"/>
                <a:ea typeface="Agrandir Bold"/>
                <a:cs typeface="Agrandir Bold"/>
                <a:sym typeface="Agrandir Bold"/>
              </a:rPr>
              <a:t>5-year validation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5626739" y="4705572"/>
            <a:ext cx="3335818" cy="2206407"/>
            <a:chOff x="0" y="0"/>
            <a:chExt cx="878569" cy="581111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78569" cy="581111"/>
            </a:xfrm>
            <a:custGeom>
              <a:avLst/>
              <a:gdLst/>
              <a:ahLst/>
              <a:cxnLst/>
              <a:rect r="r" b="b" t="t" l="l"/>
              <a:pathLst>
                <a:path h="581111" w="878569">
                  <a:moveTo>
                    <a:pt x="83550" y="0"/>
                  </a:moveTo>
                  <a:lnTo>
                    <a:pt x="795019" y="0"/>
                  </a:lnTo>
                  <a:cubicBezTo>
                    <a:pt x="817178" y="0"/>
                    <a:pt x="838429" y="8803"/>
                    <a:pt x="854098" y="24471"/>
                  </a:cubicBezTo>
                  <a:cubicBezTo>
                    <a:pt x="869767" y="40140"/>
                    <a:pt x="878569" y="61391"/>
                    <a:pt x="878569" y="83550"/>
                  </a:cubicBezTo>
                  <a:lnTo>
                    <a:pt x="878569" y="497561"/>
                  </a:lnTo>
                  <a:cubicBezTo>
                    <a:pt x="878569" y="519720"/>
                    <a:pt x="869767" y="540971"/>
                    <a:pt x="854098" y="556640"/>
                  </a:cubicBezTo>
                  <a:cubicBezTo>
                    <a:pt x="838429" y="572309"/>
                    <a:pt x="817178" y="581111"/>
                    <a:pt x="795019" y="581111"/>
                  </a:cubicBezTo>
                  <a:lnTo>
                    <a:pt x="83550" y="581111"/>
                  </a:lnTo>
                  <a:cubicBezTo>
                    <a:pt x="37407" y="581111"/>
                    <a:pt x="0" y="543705"/>
                    <a:pt x="0" y="497561"/>
                  </a:cubicBezTo>
                  <a:lnTo>
                    <a:pt x="0" y="83550"/>
                  </a:lnTo>
                  <a:cubicBezTo>
                    <a:pt x="0" y="37407"/>
                    <a:pt x="37407" y="0"/>
                    <a:pt x="835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85725"/>
              <a:ext cx="878569" cy="666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5688362" y="5543036"/>
            <a:ext cx="3287533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Gen AI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5806851" y="5859901"/>
            <a:ext cx="2989193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00AD4F"/>
                </a:solidFill>
                <a:latin typeface="Agrandir Bold"/>
                <a:ea typeface="Agrandir Bold"/>
                <a:cs typeface="Agrandir Bold"/>
                <a:sym typeface="Agrandir Bold"/>
              </a:rPr>
              <a:t>LLM Explanations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868212" y="6189703"/>
            <a:ext cx="2927831" cy="351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7"/>
              </a:lnSpc>
              <a:spcBef>
                <a:spcPct val="0"/>
              </a:spcBef>
            </a:pPr>
            <a:r>
              <a:rPr lang="en-US" b="true" sz="1848">
                <a:solidFill>
                  <a:srgbClr val="C5BDB8"/>
                </a:solidFill>
                <a:latin typeface="Agrandir Bold"/>
                <a:ea typeface="Agrandir Bold"/>
                <a:cs typeface="Agrandir Bold"/>
                <a:sym typeface="Agrandir Bold"/>
              </a:rPr>
              <a:t>Signal insights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9601015" y="4687640"/>
            <a:ext cx="3335818" cy="2206407"/>
            <a:chOff x="0" y="0"/>
            <a:chExt cx="878569" cy="581111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78569" cy="581111"/>
            </a:xfrm>
            <a:custGeom>
              <a:avLst/>
              <a:gdLst/>
              <a:ahLst/>
              <a:cxnLst/>
              <a:rect r="r" b="b" t="t" l="l"/>
              <a:pathLst>
                <a:path h="581111" w="878569">
                  <a:moveTo>
                    <a:pt x="83550" y="0"/>
                  </a:moveTo>
                  <a:lnTo>
                    <a:pt x="795019" y="0"/>
                  </a:lnTo>
                  <a:cubicBezTo>
                    <a:pt x="817178" y="0"/>
                    <a:pt x="838429" y="8803"/>
                    <a:pt x="854098" y="24471"/>
                  </a:cubicBezTo>
                  <a:cubicBezTo>
                    <a:pt x="869767" y="40140"/>
                    <a:pt x="878569" y="61391"/>
                    <a:pt x="878569" y="83550"/>
                  </a:cubicBezTo>
                  <a:lnTo>
                    <a:pt x="878569" y="497561"/>
                  </a:lnTo>
                  <a:cubicBezTo>
                    <a:pt x="878569" y="519720"/>
                    <a:pt x="869767" y="540971"/>
                    <a:pt x="854098" y="556640"/>
                  </a:cubicBezTo>
                  <a:cubicBezTo>
                    <a:pt x="838429" y="572309"/>
                    <a:pt x="817178" y="581111"/>
                    <a:pt x="795019" y="581111"/>
                  </a:cubicBezTo>
                  <a:lnTo>
                    <a:pt x="83550" y="581111"/>
                  </a:lnTo>
                  <a:cubicBezTo>
                    <a:pt x="37407" y="581111"/>
                    <a:pt x="0" y="543705"/>
                    <a:pt x="0" y="497561"/>
                  </a:cubicBezTo>
                  <a:lnTo>
                    <a:pt x="0" y="83550"/>
                  </a:lnTo>
                  <a:cubicBezTo>
                    <a:pt x="0" y="37407"/>
                    <a:pt x="37407" y="0"/>
                    <a:pt x="835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85725"/>
              <a:ext cx="878569" cy="666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9544149" y="5538279"/>
            <a:ext cx="3287533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Alerts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9662638" y="5853874"/>
            <a:ext cx="2989193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00AD4F"/>
                </a:solidFill>
                <a:latin typeface="Agrandir Bold"/>
                <a:ea typeface="Agrandir Bold"/>
                <a:cs typeface="Agrandir Bold"/>
                <a:sym typeface="Agrandir Bold"/>
              </a:rPr>
              <a:t>Gmail/SMTP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723999" y="6202878"/>
            <a:ext cx="2927831" cy="351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7"/>
              </a:lnSpc>
              <a:spcBef>
                <a:spcPct val="0"/>
              </a:spcBef>
            </a:pPr>
            <a:r>
              <a:rPr lang="en-US" b="true" sz="1848">
                <a:solidFill>
                  <a:srgbClr val="C5BDB8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Confidence-based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13593917" y="4722125"/>
            <a:ext cx="3335818" cy="2206407"/>
            <a:chOff x="0" y="0"/>
            <a:chExt cx="878569" cy="581111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78569" cy="581111"/>
            </a:xfrm>
            <a:custGeom>
              <a:avLst/>
              <a:gdLst/>
              <a:ahLst/>
              <a:cxnLst/>
              <a:rect r="r" b="b" t="t" l="l"/>
              <a:pathLst>
                <a:path h="581111" w="878569">
                  <a:moveTo>
                    <a:pt x="83550" y="0"/>
                  </a:moveTo>
                  <a:lnTo>
                    <a:pt x="795019" y="0"/>
                  </a:lnTo>
                  <a:cubicBezTo>
                    <a:pt x="817178" y="0"/>
                    <a:pt x="838429" y="8803"/>
                    <a:pt x="854098" y="24471"/>
                  </a:cubicBezTo>
                  <a:cubicBezTo>
                    <a:pt x="869767" y="40140"/>
                    <a:pt x="878569" y="61391"/>
                    <a:pt x="878569" y="83550"/>
                  </a:cubicBezTo>
                  <a:lnTo>
                    <a:pt x="878569" y="497561"/>
                  </a:lnTo>
                  <a:cubicBezTo>
                    <a:pt x="878569" y="519720"/>
                    <a:pt x="869767" y="540971"/>
                    <a:pt x="854098" y="556640"/>
                  </a:cubicBezTo>
                  <a:cubicBezTo>
                    <a:pt x="838429" y="572309"/>
                    <a:pt x="817178" y="581111"/>
                    <a:pt x="795019" y="581111"/>
                  </a:cubicBezTo>
                  <a:lnTo>
                    <a:pt x="83550" y="581111"/>
                  </a:lnTo>
                  <a:cubicBezTo>
                    <a:pt x="37407" y="581111"/>
                    <a:pt x="0" y="543705"/>
                    <a:pt x="0" y="497561"/>
                  </a:cubicBezTo>
                  <a:lnTo>
                    <a:pt x="0" y="83550"/>
                  </a:lnTo>
                  <a:cubicBezTo>
                    <a:pt x="0" y="37407"/>
                    <a:pt x="37407" y="0"/>
                    <a:pt x="835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3" id="63"/>
            <p:cNvSpPr txBox="true"/>
            <p:nvPr/>
          </p:nvSpPr>
          <p:spPr>
            <a:xfrm>
              <a:off x="0" y="-85725"/>
              <a:ext cx="878569" cy="666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4" id="64"/>
          <p:cNvSpPr txBox="true"/>
          <p:nvPr/>
        </p:nvSpPr>
        <p:spPr>
          <a:xfrm rot="0">
            <a:off x="13537050" y="5572764"/>
            <a:ext cx="3287533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Dashboard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3655540" y="5888359"/>
            <a:ext cx="2989193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00AD4F"/>
                </a:solidFill>
                <a:latin typeface="Agrandir Bold"/>
                <a:ea typeface="Agrandir Bold"/>
                <a:cs typeface="Agrandir Bold"/>
                <a:sym typeface="Agrandir Bold"/>
              </a:rPr>
              <a:t>Streamlit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3716901" y="6237364"/>
            <a:ext cx="2927831" cy="351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7"/>
              </a:lnSpc>
              <a:spcBef>
                <a:spcPct val="0"/>
              </a:spcBef>
            </a:pPr>
            <a:r>
              <a:rPr lang="en-US" b="true" sz="1848">
                <a:solidFill>
                  <a:srgbClr val="C5BDB8"/>
                </a:solidFill>
                <a:latin typeface="Agrandir Bold"/>
                <a:ea typeface="Agrandir Bold"/>
                <a:cs typeface="Agrandir Bold"/>
                <a:sym typeface="Agrandir Bold"/>
              </a:rPr>
              <a:t>Visual analytics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7065685" y="290989"/>
            <a:ext cx="4956927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End-to-End Solution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822690" y="1358541"/>
            <a:ext cx="15373946" cy="799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7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Modular Python-based platform using FastAPI backend for scalable communication between modules</a:t>
            </a:r>
          </a:p>
          <a:p>
            <a:pPr algn="ctr">
              <a:lnSpc>
                <a:spcPts val="2947"/>
              </a:lnSpc>
              <a:spcBef>
                <a:spcPct val="0"/>
              </a:spcBef>
            </a:pPr>
          </a:p>
        </p:txBody>
      </p:sp>
      <p:sp>
        <p:nvSpPr>
          <p:cNvPr name="TextBox 69" id="69"/>
          <p:cNvSpPr txBox="true"/>
          <p:nvPr/>
        </p:nvSpPr>
        <p:spPr>
          <a:xfrm rot="0">
            <a:off x="2992799" y="7826380"/>
            <a:ext cx="3660293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0B0605"/>
                </a:solidFill>
                <a:latin typeface="Agrandir Bold"/>
                <a:ea typeface="Agrandir Bold"/>
                <a:cs typeface="Agrandir Bold"/>
                <a:sym typeface="Agrandir Bold"/>
              </a:rPr>
              <a:t>Signal Prediction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7662267" y="7795247"/>
            <a:ext cx="3803453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0"/>
              </a:lnSpc>
              <a:spcBef>
                <a:spcPct val="0"/>
              </a:spcBef>
            </a:pPr>
            <a:r>
              <a:rPr lang="en-US" b="true" sz="2000">
                <a:solidFill>
                  <a:srgbClr val="0B0605"/>
                </a:solidFill>
                <a:latin typeface="Agrandir Bold"/>
                <a:ea typeface="Agrandir Bold"/>
                <a:cs typeface="Agrandir Bold"/>
                <a:sym typeface="Agrandir Bold"/>
              </a:rPr>
              <a:t>Strategy Validation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2552061" y="7828602"/>
            <a:ext cx="3186361" cy="71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0B0605"/>
                </a:solidFill>
                <a:latin typeface="Agrandir Bold"/>
                <a:ea typeface="Agrandir Bold"/>
                <a:cs typeface="Agrandir Bold"/>
                <a:sym typeface="Agrandir Bold"/>
              </a:rPr>
              <a:t>Real-Time Alerts</a:t>
            </a:r>
          </a:p>
          <a:p>
            <a:pPr algn="ctr">
              <a:lnSpc>
                <a:spcPts val="2679"/>
              </a:lnSpc>
              <a:spcBef>
                <a:spcPct val="0"/>
              </a:spcBef>
            </a:pPr>
          </a:p>
        </p:txBody>
      </p:sp>
      <p:sp>
        <p:nvSpPr>
          <p:cNvPr name="TextBox 72" id="72"/>
          <p:cNvSpPr txBox="true"/>
          <p:nvPr/>
        </p:nvSpPr>
        <p:spPr>
          <a:xfrm rot="0">
            <a:off x="2798040" y="8144197"/>
            <a:ext cx="3924209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1B4222"/>
                </a:solidFill>
                <a:latin typeface="Agrandir Bold"/>
                <a:ea typeface="Agrandir Bold"/>
                <a:cs typeface="Agrandir Bold"/>
                <a:sym typeface="Agrandir Bold"/>
              </a:rPr>
              <a:t>ML models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7491293" y="8165513"/>
            <a:ext cx="4219445" cy="71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1B4222"/>
                </a:solidFill>
                <a:latin typeface="Agrandir Bold"/>
                <a:ea typeface="Agrandir Bold"/>
                <a:cs typeface="Agrandir Bold"/>
                <a:sym typeface="Agrandir Bold"/>
              </a:rPr>
              <a:t>Backtesting confidence</a:t>
            </a:r>
          </a:p>
          <a:p>
            <a:pPr algn="ctr">
              <a:lnSpc>
                <a:spcPts val="2679"/>
              </a:lnSpc>
              <a:spcBef>
                <a:spcPct val="0"/>
              </a:spcBef>
            </a:pPr>
          </a:p>
        </p:txBody>
      </p:sp>
      <p:sp>
        <p:nvSpPr>
          <p:cNvPr name="TextBox 74" id="74"/>
          <p:cNvSpPr txBox="true"/>
          <p:nvPr/>
        </p:nvSpPr>
        <p:spPr>
          <a:xfrm rot="0">
            <a:off x="12440975" y="8176308"/>
            <a:ext cx="3297446" cy="71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1B4222"/>
                </a:solidFill>
                <a:latin typeface="Agrandir Bold"/>
                <a:ea typeface="Agrandir Bold"/>
                <a:cs typeface="Agrandir Bold"/>
                <a:sym typeface="Agrandir Bold"/>
              </a:rPr>
              <a:t>Email notifications</a:t>
            </a:r>
          </a:p>
          <a:p>
            <a:pPr algn="ctr">
              <a:lnSpc>
                <a:spcPts val="2679"/>
              </a:lnSpc>
              <a:spcBef>
                <a:spcPct val="0"/>
              </a:spcBef>
            </a:pPr>
          </a:p>
        </p:txBody>
      </p:sp>
      <p:sp>
        <p:nvSpPr>
          <p:cNvPr name="TextBox 75" id="75"/>
          <p:cNvSpPr txBox="true"/>
          <p:nvPr/>
        </p:nvSpPr>
        <p:spPr>
          <a:xfrm rot="0">
            <a:off x="1821994" y="9200385"/>
            <a:ext cx="14644012" cy="462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  <a:spcBef>
                <a:spcPct val="0"/>
              </a:spcBef>
            </a:pPr>
            <a:r>
              <a:rPr lang="en-US" b="true" sz="2385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Python      FastAPI      Streamlit      Supabase      VectorBT      yfinance      GenAI      Gmail      SMTP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223" r="0" b="-122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295474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6938942" y="1028700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63474" y="-1247441"/>
            <a:ext cx="6206962" cy="2065503"/>
          </a:xfrm>
          <a:custGeom>
            <a:avLst/>
            <a:gdLst/>
            <a:ahLst/>
            <a:cxnLst/>
            <a:rect r="r" b="b" t="t" l="l"/>
            <a:pathLst>
              <a:path h="2065503" w="6206962">
                <a:moveTo>
                  <a:pt x="0" y="0"/>
                </a:moveTo>
                <a:lnTo>
                  <a:pt x="6206962" y="0"/>
                </a:lnTo>
                <a:lnTo>
                  <a:pt x="6206962" y="2065503"/>
                </a:lnTo>
                <a:lnTo>
                  <a:pt x="0" y="20655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14830" y="1208587"/>
            <a:ext cx="13327499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Automated backend infrastructure for real-time stock market analysis with 60+ Indian stock tickers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38306" y="289726"/>
            <a:ext cx="85578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Ingestion &amp;</a:t>
            </a:r>
            <a:r>
              <a:rPr lang="en-US" sz="5000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API Layer</a:t>
            </a:r>
          </a:p>
          <a:p>
            <a:pPr algn="ctr">
              <a:lnSpc>
                <a:spcPts val="700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783981" y="6465586"/>
            <a:ext cx="7275965" cy="3534272"/>
            <a:chOff x="0" y="0"/>
            <a:chExt cx="2200146" cy="10687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00146" cy="1068712"/>
            </a:xfrm>
            <a:custGeom>
              <a:avLst/>
              <a:gdLst/>
              <a:ahLst/>
              <a:cxnLst/>
              <a:rect r="r" b="b" t="t" l="l"/>
              <a:pathLst>
                <a:path h="1068712" w="2200146">
                  <a:moveTo>
                    <a:pt x="0" y="0"/>
                  </a:moveTo>
                  <a:lnTo>
                    <a:pt x="2200146" y="0"/>
                  </a:lnTo>
                  <a:lnTo>
                    <a:pt x="2200146" y="1068712"/>
                  </a:lnTo>
                  <a:lnTo>
                    <a:pt x="0" y="10687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2200146" cy="1154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536342" y="7295052"/>
            <a:ext cx="710152" cy="731430"/>
          </a:xfrm>
          <a:custGeom>
            <a:avLst/>
            <a:gdLst/>
            <a:ahLst/>
            <a:cxnLst/>
            <a:rect r="r" b="b" t="t" l="l"/>
            <a:pathLst>
              <a:path h="731430" w="710152">
                <a:moveTo>
                  <a:pt x="0" y="0"/>
                </a:moveTo>
                <a:lnTo>
                  <a:pt x="710152" y="0"/>
                </a:lnTo>
                <a:lnTo>
                  <a:pt x="710152" y="731430"/>
                </a:lnTo>
                <a:lnTo>
                  <a:pt x="0" y="7314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34123" y="6553750"/>
            <a:ext cx="7275965" cy="505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1"/>
              </a:lnSpc>
              <a:spcBef>
                <a:spcPct val="0"/>
              </a:spcBef>
            </a:pPr>
            <a:r>
              <a:rPr lang="en-US" b="true" sz="2612">
                <a:solidFill>
                  <a:srgbClr val="00AD4F"/>
                </a:solidFill>
                <a:latin typeface="Agrandir Bold"/>
                <a:ea typeface="Agrandir Bold"/>
                <a:cs typeface="Agrandir Bold"/>
                <a:sym typeface="Agrandir Bold"/>
              </a:rPr>
              <a:t>Tech </a:t>
            </a:r>
            <a:r>
              <a:rPr lang="en-US" b="true" sz="2612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Stack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643487" y="6475111"/>
            <a:ext cx="7275965" cy="3505697"/>
            <a:chOff x="0" y="0"/>
            <a:chExt cx="2200146" cy="106007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00146" cy="1060072"/>
            </a:xfrm>
            <a:custGeom>
              <a:avLst/>
              <a:gdLst/>
              <a:ahLst/>
              <a:cxnLst/>
              <a:rect r="r" b="b" t="t" l="l"/>
              <a:pathLst>
                <a:path h="1060072" w="2200146">
                  <a:moveTo>
                    <a:pt x="0" y="0"/>
                  </a:moveTo>
                  <a:lnTo>
                    <a:pt x="2200146" y="0"/>
                  </a:lnTo>
                  <a:lnTo>
                    <a:pt x="2200146" y="1060072"/>
                  </a:lnTo>
                  <a:lnTo>
                    <a:pt x="0" y="1060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2200146" cy="1145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553312" y="7349539"/>
            <a:ext cx="318768" cy="318768"/>
          </a:xfrm>
          <a:custGeom>
            <a:avLst/>
            <a:gdLst/>
            <a:ahLst/>
            <a:cxnLst/>
            <a:rect r="r" b="b" t="t" l="l"/>
            <a:pathLst>
              <a:path h="318768" w="318768">
                <a:moveTo>
                  <a:pt x="0" y="0"/>
                </a:moveTo>
                <a:lnTo>
                  <a:pt x="318769" y="0"/>
                </a:lnTo>
                <a:lnTo>
                  <a:pt x="318769" y="318768"/>
                </a:lnTo>
                <a:lnTo>
                  <a:pt x="0" y="3187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559405" y="8928733"/>
            <a:ext cx="312676" cy="312676"/>
          </a:xfrm>
          <a:custGeom>
            <a:avLst/>
            <a:gdLst/>
            <a:ahLst/>
            <a:cxnLst/>
            <a:rect r="r" b="b" t="t" l="l"/>
            <a:pathLst>
              <a:path h="312676" w="312676">
                <a:moveTo>
                  <a:pt x="0" y="0"/>
                </a:moveTo>
                <a:lnTo>
                  <a:pt x="312676" y="0"/>
                </a:lnTo>
                <a:lnTo>
                  <a:pt x="312676" y="312676"/>
                </a:lnTo>
                <a:lnTo>
                  <a:pt x="0" y="3126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570224" y="8195899"/>
            <a:ext cx="284944" cy="284944"/>
          </a:xfrm>
          <a:custGeom>
            <a:avLst/>
            <a:gdLst/>
            <a:ahLst/>
            <a:cxnLst/>
            <a:rect r="r" b="b" t="t" l="l"/>
            <a:pathLst>
              <a:path h="284944" w="284944">
                <a:moveTo>
                  <a:pt x="0" y="0"/>
                </a:moveTo>
                <a:lnTo>
                  <a:pt x="284945" y="0"/>
                </a:lnTo>
                <a:lnTo>
                  <a:pt x="284945" y="284944"/>
                </a:lnTo>
                <a:lnTo>
                  <a:pt x="0" y="2849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238824" y="7983497"/>
            <a:ext cx="2366277" cy="32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4"/>
              </a:lnSpc>
              <a:spcBef>
                <a:spcPct val="0"/>
              </a:spcBef>
            </a:pPr>
            <a:r>
              <a:rPr lang="en-US" b="true" sz="174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Pyth</a:t>
            </a:r>
            <a:r>
              <a:rPr lang="en-US" b="true" sz="174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55230" y="8946661"/>
            <a:ext cx="2272376" cy="32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4"/>
              </a:lnSpc>
              <a:spcBef>
                <a:spcPct val="0"/>
              </a:spcBef>
            </a:pPr>
            <a:r>
              <a:rPr lang="en-US" b="true" sz="174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F</a:t>
            </a:r>
            <a:r>
              <a:rPr lang="en-US" b="true" sz="174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astAPI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55230" y="7960246"/>
            <a:ext cx="2272376" cy="32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4"/>
              </a:lnSpc>
              <a:spcBef>
                <a:spcPct val="0"/>
              </a:spcBef>
            </a:pPr>
            <a:r>
              <a:rPr lang="en-US" b="true" sz="174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</a:t>
            </a:r>
            <a:r>
              <a:rPr lang="en-US" b="true" sz="174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upabase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285775" y="8979114"/>
            <a:ext cx="2272376" cy="32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4"/>
              </a:lnSpc>
              <a:spcBef>
                <a:spcPct val="0"/>
              </a:spcBef>
            </a:pPr>
            <a:r>
              <a:rPr lang="en-US" b="true" sz="174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pandas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67864" y="7994391"/>
            <a:ext cx="1958473" cy="31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6"/>
              </a:lnSpc>
              <a:spcBef>
                <a:spcPct val="0"/>
              </a:spcBef>
            </a:pPr>
            <a:r>
              <a:rPr lang="en-US" b="true" sz="1668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  yfin</a:t>
            </a:r>
            <a:r>
              <a:rPr lang="en-US" b="true" sz="1668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ance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84599" y="8969589"/>
            <a:ext cx="2204372" cy="35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6"/>
              </a:lnSpc>
              <a:spcBef>
                <a:spcPct val="0"/>
              </a:spcBef>
            </a:pPr>
            <a:r>
              <a:rPr lang="en-US" b="true" sz="1878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n</a:t>
            </a:r>
            <a:r>
              <a:rPr lang="en-US" b="true" sz="1878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umpy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17221" y="6564599"/>
            <a:ext cx="7275965" cy="496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  <a:spcBef>
                <a:spcPct val="0"/>
              </a:spcBef>
            </a:pPr>
            <a:r>
              <a:rPr lang="en-US" b="true" sz="2610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Medalli</a:t>
            </a:r>
            <a:r>
              <a:rPr lang="en-US" b="true" sz="2610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on </a:t>
            </a:r>
            <a:r>
              <a:rPr lang="en-US" b="true" sz="261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Architecture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523923" y="7326752"/>
            <a:ext cx="4489266" cy="616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4"/>
              </a:lnSpc>
              <a:spcBef>
                <a:spcPct val="0"/>
              </a:spcBef>
            </a:pPr>
            <a:r>
              <a:rPr lang="en-US" b="true" sz="174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Br</a:t>
            </a:r>
            <a:r>
              <a:rPr lang="en-US" b="true" sz="174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onze Layer: Raw OHLCV data ingestion</a:t>
            </a:r>
          </a:p>
          <a:p>
            <a:pPr algn="ctr">
              <a:lnSpc>
                <a:spcPts val="2334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1083633" y="8070676"/>
            <a:ext cx="5591359" cy="355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b="true" sz="1872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Silve</a:t>
            </a:r>
            <a:r>
              <a:rPr lang="en-US" b="true" sz="1872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r Layer: Cleaned and validated data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542651" y="8915340"/>
            <a:ext cx="4133775" cy="32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4"/>
              </a:lnSpc>
              <a:spcBef>
                <a:spcPct val="0"/>
              </a:spcBef>
            </a:pPr>
            <a:r>
              <a:rPr lang="en-US" b="true" sz="174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G</a:t>
            </a:r>
            <a:r>
              <a:rPr lang="en-US" b="true" sz="174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old Layer: Feature-enriched ML data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583503" y="5215463"/>
            <a:ext cx="2246233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60+</a:t>
            </a:r>
            <a:r>
              <a:rPr lang="en-US" b="true" sz="1999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 Indian Tickers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915184" y="5215463"/>
            <a:ext cx="2246233" cy="71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5</a:t>
            </a:r>
            <a:r>
              <a:rPr lang="en-US" b="true" sz="1999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 Years Historical</a:t>
            </a:r>
          </a:p>
          <a:p>
            <a:pPr algn="ctr">
              <a:lnSpc>
                <a:spcPts val="2679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3996096" y="5215463"/>
            <a:ext cx="2246233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6+</a:t>
            </a:r>
            <a:r>
              <a:rPr lang="en-US" b="true" sz="1999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 ML Features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765641" y="1910805"/>
            <a:ext cx="2478435" cy="1354360"/>
            <a:chOff x="0" y="0"/>
            <a:chExt cx="748569" cy="40906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48569" cy="409061"/>
            </a:xfrm>
            <a:custGeom>
              <a:avLst/>
              <a:gdLst/>
              <a:ahLst/>
              <a:cxnLst/>
              <a:rect r="r" b="b" t="t" l="l"/>
              <a:pathLst>
                <a:path h="409061" w="748569">
                  <a:moveTo>
                    <a:pt x="0" y="0"/>
                  </a:moveTo>
                  <a:lnTo>
                    <a:pt x="748569" y="0"/>
                  </a:lnTo>
                  <a:lnTo>
                    <a:pt x="748569" y="409061"/>
                  </a:lnTo>
                  <a:lnTo>
                    <a:pt x="0" y="409061"/>
                  </a:lnTo>
                  <a:close/>
                </a:path>
              </a:pathLst>
            </a:custGeom>
            <a:gradFill rotWithShape="true">
              <a:gsLst>
                <a:gs pos="0">
                  <a:srgbClr val="7CCE6B">
                    <a:alpha val="100000"/>
                  </a:srgbClr>
                </a:gs>
                <a:gs pos="100000">
                  <a:srgbClr val="D8FFD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85725"/>
              <a:ext cx="748569" cy="494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1816096" y="1910805"/>
            <a:ext cx="1793443" cy="1354360"/>
            <a:chOff x="0" y="0"/>
            <a:chExt cx="541679" cy="40906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41679" cy="409061"/>
            </a:xfrm>
            <a:custGeom>
              <a:avLst/>
              <a:gdLst/>
              <a:ahLst/>
              <a:cxnLst/>
              <a:rect r="r" b="b" t="t" l="l"/>
              <a:pathLst>
                <a:path h="409061" w="541679">
                  <a:moveTo>
                    <a:pt x="0" y="0"/>
                  </a:moveTo>
                  <a:lnTo>
                    <a:pt x="541679" y="0"/>
                  </a:lnTo>
                  <a:lnTo>
                    <a:pt x="541679" y="409061"/>
                  </a:lnTo>
                  <a:lnTo>
                    <a:pt x="0" y="409061"/>
                  </a:lnTo>
                  <a:close/>
                </a:path>
              </a:pathLst>
            </a:custGeom>
            <a:gradFill rotWithShape="true">
              <a:gsLst>
                <a:gs pos="0">
                  <a:srgbClr val="7CCE6B">
                    <a:alpha val="100000"/>
                  </a:srgbClr>
                </a:gs>
                <a:gs pos="100000">
                  <a:srgbClr val="D8FFD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85725"/>
              <a:ext cx="541679" cy="494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582649" y="1910805"/>
            <a:ext cx="2060828" cy="1354360"/>
            <a:chOff x="0" y="0"/>
            <a:chExt cx="622438" cy="40906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22438" cy="409061"/>
            </a:xfrm>
            <a:custGeom>
              <a:avLst/>
              <a:gdLst/>
              <a:ahLst/>
              <a:cxnLst/>
              <a:rect r="r" b="b" t="t" l="l"/>
              <a:pathLst>
                <a:path h="409061" w="622438">
                  <a:moveTo>
                    <a:pt x="0" y="0"/>
                  </a:moveTo>
                  <a:lnTo>
                    <a:pt x="622438" y="0"/>
                  </a:lnTo>
                  <a:lnTo>
                    <a:pt x="622438" y="409061"/>
                  </a:lnTo>
                  <a:lnTo>
                    <a:pt x="0" y="409061"/>
                  </a:lnTo>
                  <a:close/>
                </a:path>
              </a:pathLst>
            </a:custGeom>
            <a:gradFill rotWithShape="true">
              <a:gsLst>
                <a:gs pos="0">
                  <a:srgbClr val="7CCE6B">
                    <a:alpha val="100000"/>
                  </a:srgbClr>
                </a:gs>
                <a:gs pos="100000">
                  <a:srgbClr val="D8FFD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85725"/>
              <a:ext cx="622438" cy="494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195224" y="1910805"/>
            <a:ext cx="2277227" cy="1354360"/>
            <a:chOff x="0" y="0"/>
            <a:chExt cx="687797" cy="40906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87797" cy="409061"/>
            </a:xfrm>
            <a:custGeom>
              <a:avLst/>
              <a:gdLst/>
              <a:ahLst/>
              <a:cxnLst/>
              <a:rect r="r" b="b" t="t" l="l"/>
              <a:pathLst>
                <a:path h="409061" w="687797">
                  <a:moveTo>
                    <a:pt x="0" y="0"/>
                  </a:moveTo>
                  <a:lnTo>
                    <a:pt x="687797" y="0"/>
                  </a:lnTo>
                  <a:lnTo>
                    <a:pt x="687797" y="409061"/>
                  </a:lnTo>
                  <a:lnTo>
                    <a:pt x="0" y="409061"/>
                  </a:lnTo>
                  <a:close/>
                </a:path>
              </a:pathLst>
            </a:custGeom>
            <a:gradFill rotWithShape="true">
              <a:gsLst>
                <a:gs pos="0">
                  <a:srgbClr val="7CCE6B">
                    <a:alpha val="100000"/>
                  </a:srgbClr>
                </a:gs>
                <a:gs pos="100000">
                  <a:srgbClr val="D8FFD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85725"/>
              <a:ext cx="687797" cy="494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4714283" y="1910805"/>
            <a:ext cx="2196084" cy="1354360"/>
            <a:chOff x="0" y="0"/>
            <a:chExt cx="663289" cy="409061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63289" cy="409061"/>
            </a:xfrm>
            <a:custGeom>
              <a:avLst/>
              <a:gdLst/>
              <a:ahLst/>
              <a:cxnLst/>
              <a:rect r="r" b="b" t="t" l="l"/>
              <a:pathLst>
                <a:path h="409061" w="663289">
                  <a:moveTo>
                    <a:pt x="0" y="0"/>
                  </a:moveTo>
                  <a:lnTo>
                    <a:pt x="663289" y="0"/>
                  </a:lnTo>
                  <a:lnTo>
                    <a:pt x="663289" y="409061"/>
                  </a:lnTo>
                  <a:lnTo>
                    <a:pt x="0" y="409061"/>
                  </a:lnTo>
                  <a:close/>
                </a:path>
              </a:pathLst>
            </a:custGeom>
            <a:gradFill rotWithShape="true">
              <a:gsLst>
                <a:gs pos="0">
                  <a:srgbClr val="7CCE6B">
                    <a:alpha val="100000"/>
                  </a:srgbClr>
                </a:gs>
                <a:gs pos="100000">
                  <a:srgbClr val="D8FFD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85725"/>
              <a:ext cx="663289" cy="494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9"/>
                </a:lnSpc>
              </a:pPr>
            </a:p>
          </p:txBody>
        </p:sp>
      </p:grpSp>
      <p:sp>
        <p:nvSpPr>
          <p:cNvPr name="AutoShape 47" id="47"/>
          <p:cNvSpPr/>
          <p:nvPr/>
        </p:nvSpPr>
        <p:spPr>
          <a:xfrm>
            <a:off x="4244076" y="2587985"/>
            <a:ext cx="95114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>
            <a:off x="7472451" y="2587985"/>
            <a:ext cx="111019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>
            <a:off x="10643477" y="2587985"/>
            <a:ext cx="1172619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>
            <a:off x="13609539" y="2587985"/>
            <a:ext cx="1104744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1" id="51"/>
          <p:cNvSpPr txBox="true"/>
          <p:nvPr/>
        </p:nvSpPr>
        <p:spPr>
          <a:xfrm rot="0">
            <a:off x="1515445" y="2025204"/>
            <a:ext cx="2978826" cy="396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b="true" sz="2037">
                <a:solidFill>
                  <a:srgbClr val="0B0605"/>
                </a:solidFill>
                <a:latin typeface="Agrandir Bold"/>
                <a:ea typeface="Agrandir Bold"/>
                <a:cs typeface="Agrandir Bold"/>
                <a:sym typeface="Agrandir Bold"/>
              </a:rPr>
              <a:t>Yahoo Finance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901393" y="2662693"/>
            <a:ext cx="2176550" cy="35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  <a:spcBef>
                <a:spcPct val="0"/>
              </a:spcBef>
            </a:pPr>
            <a:r>
              <a:rPr lang="en-US" b="true" sz="1899">
                <a:solidFill>
                  <a:srgbClr val="1B4222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Data S</a:t>
            </a:r>
            <a:r>
              <a:rPr lang="en-US" b="true" sz="1899">
                <a:solidFill>
                  <a:srgbClr val="1B4222"/>
                </a:solidFill>
                <a:latin typeface="Agrandir Bold"/>
                <a:ea typeface="Agrandir Bold"/>
                <a:cs typeface="Agrandir Bold"/>
                <a:sym typeface="Agrandir Bold"/>
              </a:rPr>
              <a:t>ource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5196369" y="2029626"/>
            <a:ext cx="2189801" cy="39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3"/>
              </a:lnSpc>
              <a:spcBef>
                <a:spcPct val="0"/>
              </a:spcBef>
            </a:pPr>
            <a:r>
              <a:rPr lang="en-US" b="true" sz="203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</a:t>
            </a:r>
            <a:r>
              <a:rPr lang="en-US" b="true" sz="203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ata Pipeline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472105" y="2662693"/>
            <a:ext cx="1723466" cy="35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  <a:spcBef>
                <a:spcPct val="0"/>
              </a:spcBef>
            </a:pPr>
            <a:r>
              <a:rPr lang="en-US" b="true" sz="1899">
                <a:solidFill>
                  <a:srgbClr val="1B4222"/>
                </a:solidFill>
                <a:latin typeface="Agrandir Bold"/>
                <a:ea typeface="Agrandir Bold"/>
                <a:cs typeface="Agrandir Bold"/>
                <a:sym typeface="Agrandir Bold"/>
              </a:rPr>
              <a:t>ETL</a:t>
            </a:r>
            <a:r>
              <a:rPr lang="en-US" b="true" sz="1899">
                <a:solidFill>
                  <a:srgbClr val="1B4222"/>
                </a:solidFill>
                <a:latin typeface="Agrandir Bold"/>
                <a:ea typeface="Agrandir Bold"/>
                <a:cs typeface="Agrandir Bold"/>
                <a:sym typeface="Agrandir Bold"/>
              </a:rPr>
              <a:t> Process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8777376" y="2029626"/>
            <a:ext cx="1602408" cy="39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3"/>
              </a:lnSpc>
              <a:spcBef>
                <a:spcPct val="0"/>
              </a:spcBef>
            </a:pPr>
            <a:r>
              <a:rPr lang="en-US" b="true" sz="203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</a:t>
            </a:r>
            <a:r>
              <a:rPr lang="en-US" b="true" sz="203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upabase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8448579" y="2632570"/>
            <a:ext cx="2328967" cy="35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  <a:spcBef>
                <a:spcPct val="0"/>
              </a:spcBef>
            </a:pPr>
            <a:r>
              <a:rPr lang="en-US" b="true" sz="1899">
                <a:solidFill>
                  <a:srgbClr val="1B4222"/>
                </a:solidFill>
                <a:latin typeface="Agrandir Bold"/>
                <a:ea typeface="Agrandir Bold"/>
                <a:cs typeface="Agrandir Bold"/>
                <a:sym typeface="Agrandir Bold"/>
              </a:rPr>
              <a:t>P</a:t>
            </a:r>
            <a:r>
              <a:rPr lang="en-US" b="true" sz="1899">
                <a:solidFill>
                  <a:srgbClr val="1B4222"/>
                </a:solidFill>
                <a:latin typeface="Agrandir Bold"/>
                <a:ea typeface="Agrandir Bold"/>
                <a:cs typeface="Agrandir Bold"/>
                <a:sym typeface="Agrandir Bold"/>
              </a:rPr>
              <a:t>ostgreSQL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2053177" y="2029626"/>
            <a:ext cx="1343265" cy="39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3"/>
              </a:lnSpc>
              <a:spcBef>
                <a:spcPct val="0"/>
              </a:spcBef>
            </a:pPr>
            <a:r>
              <a:rPr lang="en-US" b="true" sz="203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F</a:t>
            </a:r>
            <a:r>
              <a:rPr lang="en-US" b="true" sz="203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astAPI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5113883" y="2075794"/>
            <a:ext cx="1540431" cy="39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3"/>
              </a:lnSpc>
              <a:spcBef>
                <a:spcPct val="0"/>
              </a:spcBef>
            </a:pPr>
            <a:r>
              <a:rPr lang="en-US" b="true" sz="203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ML</a:t>
            </a:r>
            <a:r>
              <a:rPr lang="en-US" b="true" sz="203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APIs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4949657" y="2632570"/>
            <a:ext cx="1725335" cy="35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  <a:spcBef>
                <a:spcPct val="0"/>
              </a:spcBef>
            </a:pPr>
            <a:r>
              <a:rPr lang="en-US" b="true" sz="1899">
                <a:solidFill>
                  <a:srgbClr val="1B4222"/>
                </a:solidFill>
                <a:latin typeface="Agrandir Bold"/>
                <a:ea typeface="Agrandir Bold"/>
                <a:cs typeface="Agrandir Bold"/>
                <a:sym typeface="Agrandir Bold"/>
              </a:rPr>
              <a:t>D</a:t>
            </a:r>
            <a:r>
              <a:rPr lang="en-US" b="true" sz="1899">
                <a:solidFill>
                  <a:srgbClr val="1B4222"/>
                </a:solidFill>
                <a:latin typeface="Agrandir Bold"/>
                <a:ea typeface="Agrandir Bold"/>
                <a:cs typeface="Agrandir Bold"/>
                <a:sym typeface="Agrandir Bold"/>
              </a:rPr>
              <a:t>ashboard</a:t>
            </a:r>
          </a:p>
        </p:txBody>
      </p:sp>
      <p:grpSp>
        <p:nvGrpSpPr>
          <p:cNvPr name="Group 60" id="60"/>
          <p:cNvGrpSpPr/>
          <p:nvPr/>
        </p:nvGrpSpPr>
        <p:grpSpPr>
          <a:xfrm rot="0">
            <a:off x="1765641" y="3560440"/>
            <a:ext cx="15144726" cy="2333838"/>
            <a:chOff x="0" y="0"/>
            <a:chExt cx="4651932" cy="716874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4651932" cy="716874"/>
            </a:xfrm>
            <a:custGeom>
              <a:avLst/>
              <a:gdLst/>
              <a:ahLst/>
              <a:cxnLst/>
              <a:rect r="r" b="b" t="t" l="l"/>
              <a:pathLst>
                <a:path h="716874" w="4651932">
                  <a:moveTo>
                    <a:pt x="0" y="0"/>
                  </a:moveTo>
                  <a:lnTo>
                    <a:pt x="4651932" y="0"/>
                  </a:lnTo>
                  <a:lnTo>
                    <a:pt x="4651932" y="716874"/>
                  </a:lnTo>
                  <a:lnTo>
                    <a:pt x="0" y="716874"/>
                  </a:lnTo>
                  <a:close/>
                </a:path>
              </a:pathLst>
            </a:custGeom>
            <a:gradFill rotWithShape="true">
              <a:gsLst>
                <a:gs pos="0">
                  <a:srgbClr val="7CCE6B">
                    <a:alpha val="100000"/>
                  </a:srgbClr>
                </a:gs>
                <a:gs pos="100000">
                  <a:srgbClr val="D8FFD0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0" y="-85725"/>
              <a:ext cx="4651932" cy="802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2703450" y="5490226"/>
            <a:ext cx="3948071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0"/>
              </a:lnSpc>
              <a:spcBef>
                <a:spcPct val="0"/>
              </a:spcBef>
            </a:pPr>
            <a:r>
              <a:rPr lang="en-US" b="true" sz="2000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60+</a:t>
            </a:r>
            <a:r>
              <a:rPr lang="en-US" b="true" sz="2000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 Indian Tickers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7723439" y="5472446"/>
            <a:ext cx="3131730" cy="71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0"/>
              </a:lnSpc>
              <a:spcBef>
                <a:spcPct val="0"/>
              </a:spcBef>
            </a:pPr>
            <a:r>
              <a:rPr lang="en-US" b="true" sz="2000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5</a:t>
            </a:r>
            <a:r>
              <a:rPr lang="en-US" b="true" sz="2000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 Years Historical</a:t>
            </a:r>
          </a:p>
          <a:p>
            <a:pPr algn="ctr">
              <a:lnSpc>
                <a:spcPts val="2680"/>
              </a:lnSpc>
              <a:spcBef>
                <a:spcPct val="0"/>
              </a:spcBef>
            </a:pPr>
          </a:p>
        </p:txBody>
      </p:sp>
      <p:sp>
        <p:nvSpPr>
          <p:cNvPr name="TextBox 65" id="65"/>
          <p:cNvSpPr txBox="true"/>
          <p:nvPr/>
        </p:nvSpPr>
        <p:spPr>
          <a:xfrm rot="0">
            <a:off x="13455204" y="5490226"/>
            <a:ext cx="2988908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0"/>
              </a:lnSpc>
              <a:spcBef>
                <a:spcPct val="0"/>
              </a:spcBef>
            </a:pPr>
            <a:r>
              <a:rPr lang="en-US" b="true" sz="2000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6+</a:t>
            </a:r>
            <a:r>
              <a:rPr lang="en-US" b="true" sz="2000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 ML Features</a:t>
            </a:r>
          </a:p>
        </p:txBody>
      </p:sp>
      <p:sp>
        <p:nvSpPr>
          <p:cNvPr name="Freeform 66" id="66"/>
          <p:cNvSpPr/>
          <p:nvPr/>
        </p:nvSpPr>
        <p:spPr>
          <a:xfrm flipH="false" flipV="false" rot="0">
            <a:off x="12742722" y="4135277"/>
            <a:ext cx="3678563" cy="1202548"/>
          </a:xfrm>
          <a:custGeom>
            <a:avLst/>
            <a:gdLst/>
            <a:ahLst/>
            <a:cxnLst/>
            <a:rect r="r" b="b" t="t" l="l"/>
            <a:pathLst>
              <a:path h="1202548" w="3678563">
                <a:moveTo>
                  <a:pt x="0" y="0"/>
                </a:moveTo>
                <a:lnTo>
                  <a:pt x="3678562" y="0"/>
                </a:lnTo>
                <a:lnTo>
                  <a:pt x="3678562" y="1202549"/>
                </a:lnTo>
                <a:lnTo>
                  <a:pt x="0" y="12025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0088" r="-765" b="-10088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7683534" y="4131940"/>
            <a:ext cx="3678063" cy="1205885"/>
          </a:xfrm>
          <a:custGeom>
            <a:avLst/>
            <a:gdLst/>
            <a:ahLst/>
            <a:cxnLst/>
            <a:rect r="r" b="b" t="t" l="l"/>
            <a:pathLst>
              <a:path h="1205885" w="3678063">
                <a:moveTo>
                  <a:pt x="0" y="0"/>
                </a:moveTo>
                <a:lnTo>
                  <a:pt x="3678063" y="0"/>
                </a:lnTo>
                <a:lnTo>
                  <a:pt x="3678063" y="1205886"/>
                </a:lnTo>
                <a:lnTo>
                  <a:pt x="0" y="12058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9458" r="0" b="-9458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2824888" y="4062735"/>
            <a:ext cx="3705194" cy="1358241"/>
          </a:xfrm>
          <a:custGeom>
            <a:avLst/>
            <a:gdLst/>
            <a:ahLst/>
            <a:cxnLst/>
            <a:rect r="r" b="b" t="t" l="l"/>
            <a:pathLst>
              <a:path h="1358241" w="3705194">
                <a:moveTo>
                  <a:pt x="0" y="0"/>
                </a:moveTo>
                <a:lnTo>
                  <a:pt x="3705194" y="0"/>
                </a:lnTo>
                <a:lnTo>
                  <a:pt x="3705194" y="1358241"/>
                </a:lnTo>
                <a:lnTo>
                  <a:pt x="0" y="13582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3178" r="0" b="-3178"/>
            </a:stretch>
          </a:blipFill>
        </p:spPr>
      </p:sp>
      <p:sp>
        <p:nvSpPr>
          <p:cNvPr name="TextBox 69" id="69"/>
          <p:cNvSpPr txBox="true"/>
          <p:nvPr/>
        </p:nvSpPr>
        <p:spPr>
          <a:xfrm rot="0">
            <a:off x="2556228" y="4184223"/>
            <a:ext cx="4199002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Fetch Data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7891418" y="4203273"/>
            <a:ext cx="3344169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Clean and Validate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2898160" y="4203273"/>
            <a:ext cx="3344169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Add Features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7510999" y="3510275"/>
            <a:ext cx="4031652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  <a:spcBef>
                <a:spcPct val="0"/>
              </a:spcBef>
            </a:pPr>
            <a:r>
              <a:rPr lang="en-US" b="true" sz="2499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Data Pipeline Process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2947101" y="4624913"/>
            <a:ext cx="3344169" cy="35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  <a:spcBef>
                <a:spcPct val="0"/>
              </a:spcBef>
            </a:pPr>
            <a:r>
              <a:rPr lang="en-US" b="true" sz="1899">
                <a:solidFill>
                  <a:srgbClr val="1B4222"/>
                </a:solidFill>
                <a:latin typeface="Agrandir Bold"/>
                <a:ea typeface="Agrandir Bold"/>
                <a:cs typeface="Agrandir Bold"/>
                <a:sym typeface="Agrandir Bold"/>
              </a:rPr>
              <a:t>OHLCV  from yfinance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8011765" y="4596257"/>
            <a:ext cx="3021600" cy="671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  <a:spcBef>
                <a:spcPct val="0"/>
              </a:spcBef>
            </a:pPr>
            <a:r>
              <a:rPr lang="en-US" b="true" sz="1899">
                <a:solidFill>
                  <a:srgbClr val="1B4222"/>
                </a:solidFill>
                <a:latin typeface="Agrandir Bold"/>
                <a:ea typeface="Agrandir Bold"/>
                <a:cs typeface="Agrandir Bold"/>
                <a:sym typeface="Agrandir Bold"/>
              </a:rPr>
              <a:t>Remove nulls and Duplicate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3203483" y="4660351"/>
            <a:ext cx="3021600" cy="35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  <a:spcBef>
                <a:spcPct val="0"/>
              </a:spcBef>
            </a:pPr>
            <a:r>
              <a:rPr lang="en-US" b="true" sz="1899">
                <a:solidFill>
                  <a:srgbClr val="1B4222"/>
                </a:solidFill>
                <a:latin typeface="Agrandir Bold"/>
                <a:ea typeface="Agrandir Bold"/>
                <a:cs typeface="Agrandir Bold"/>
                <a:sym typeface="Agrandir Bold"/>
              </a:rPr>
              <a:t>RSI, SMA, MACD, etc.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43523" y="6358729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4" y="0"/>
                </a:lnTo>
                <a:lnTo>
                  <a:pt x="8513314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535062" y="4841113"/>
            <a:ext cx="2910091" cy="1687404"/>
            <a:chOff x="0" y="0"/>
            <a:chExt cx="747989" cy="4337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7989" cy="433719"/>
            </a:xfrm>
            <a:custGeom>
              <a:avLst/>
              <a:gdLst/>
              <a:ahLst/>
              <a:cxnLst/>
              <a:rect r="r" b="b" t="t" l="l"/>
              <a:pathLst>
                <a:path h="433719" w="747989">
                  <a:moveTo>
                    <a:pt x="37245" y="0"/>
                  </a:moveTo>
                  <a:lnTo>
                    <a:pt x="710744" y="0"/>
                  </a:lnTo>
                  <a:cubicBezTo>
                    <a:pt x="731314" y="0"/>
                    <a:pt x="747989" y="16675"/>
                    <a:pt x="747989" y="37245"/>
                  </a:cubicBezTo>
                  <a:lnTo>
                    <a:pt x="747989" y="396473"/>
                  </a:lnTo>
                  <a:cubicBezTo>
                    <a:pt x="747989" y="406351"/>
                    <a:pt x="744065" y="415825"/>
                    <a:pt x="737081" y="422810"/>
                  </a:cubicBezTo>
                  <a:cubicBezTo>
                    <a:pt x="730096" y="429795"/>
                    <a:pt x="720622" y="433719"/>
                    <a:pt x="710744" y="433719"/>
                  </a:cubicBezTo>
                  <a:lnTo>
                    <a:pt x="37245" y="433719"/>
                  </a:lnTo>
                  <a:cubicBezTo>
                    <a:pt x="16675" y="433719"/>
                    <a:pt x="0" y="417043"/>
                    <a:pt x="0" y="396473"/>
                  </a:cubicBezTo>
                  <a:lnTo>
                    <a:pt x="0" y="37245"/>
                  </a:lnTo>
                  <a:cubicBezTo>
                    <a:pt x="0" y="16675"/>
                    <a:pt x="16675" y="0"/>
                    <a:pt x="372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747989" cy="519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757526" y="-2249331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3"/>
                </a:lnTo>
                <a:lnTo>
                  <a:pt x="0" y="8513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470467" y="0"/>
            <a:ext cx="1817533" cy="1727350"/>
            <a:chOff x="0" y="0"/>
            <a:chExt cx="478692" cy="4549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8692" cy="454940"/>
            </a:xfrm>
            <a:custGeom>
              <a:avLst/>
              <a:gdLst/>
              <a:ahLst/>
              <a:cxnLst/>
              <a:rect r="r" b="b" t="t" l="l"/>
              <a:pathLst>
                <a:path h="454940" w="478692">
                  <a:moveTo>
                    <a:pt x="0" y="0"/>
                  </a:moveTo>
                  <a:lnTo>
                    <a:pt x="478692" y="0"/>
                  </a:lnTo>
                  <a:lnTo>
                    <a:pt x="478692" y="454940"/>
                  </a:lnTo>
                  <a:lnTo>
                    <a:pt x="0" y="454940"/>
                  </a:lnTo>
                  <a:close/>
                </a:path>
              </a:pathLst>
            </a:custGeom>
            <a:solidFill>
              <a:srgbClr val="42B17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478692" cy="540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777887" y="336553"/>
            <a:ext cx="1153252" cy="852326"/>
          </a:xfrm>
          <a:custGeom>
            <a:avLst/>
            <a:gdLst/>
            <a:ahLst/>
            <a:cxnLst/>
            <a:rect r="r" b="b" t="t" l="l"/>
            <a:pathLst>
              <a:path h="852326" w="1153252">
                <a:moveTo>
                  <a:pt x="0" y="0"/>
                </a:moveTo>
                <a:lnTo>
                  <a:pt x="1153252" y="0"/>
                </a:lnTo>
                <a:lnTo>
                  <a:pt x="1153252" y="852326"/>
                </a:lnTo>
                <a:lnTo>
                  <a:pt x="0" y="8523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349934" y="707466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5400000">
            <a:off x="16617708" y="8587367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26527" y="2756050"/>
            <a:ext cx="2910091" cy="1726542"/>
            <a:chOff x="0" y="0"/>
            <a:chExt cx="747989" cy="4437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7989" cy="443778"/>
            </a:xfrm>
            <a:custGeom>
              <a:avLst/>
              <a:gdLst/>
              <a:ahLst/>
              <a:cxnLst/>
              <a:rect r="r" b="b" t="t" l="l"/>
              <a:pathLst>
                <a:path h="443778" w="747989">
                  <a:moveTo>
                    <a:pt x="37245" y="0"/>
                  </a:moveTo>
                  <a:lnTo>
                    <a:pt x="710744" y="0"/>
                  </a:lnTo>
                  <a:cubicBezTo>
                    <a:pt x="731314" y="0"/>
                    <a:pt x="747989" y="16675"/>
                    <a:pt x="747989" y="37245"/>
                  </a:cubicBezTo>
                  <a:lnTo>
                    <a:pt x="747989" y="406533"/>
                  </a:lnTo>
                  <a:cubicBezTo>
                    <a:pt x="747989" y="416411"/>
                    <a:pt x="744065" y="425885"/>
                    <a:pt x="737081" y="432869"/>
                  </a:cubicBezTo>
                  <a:cubicBezTo>
                    <a:pt x="730096" y="439854"/>
                    <a:pt x="720622" y="443778"/>
                    <a:pt x="710744" y="443778"/>
                  </a:cubicBezTo>
                  <a:lnTo>
                    <a:pt x="37245" y="443778"/>
                  </a:lnTo>
                  <a:cubicBezTo>
                    <a:pt x="16675" y="443778"/>
                    <a:pt x="0" y="427103"/>
                    <a:pt x="0" y="406533"/>
                  </a:cubicBezTo>
                  <a:lnTo>
                    <a:pt x="0" y="37245"/>
                  </a:lnTo>
                  <a:cubicBezTo>
                    <a:pt x="0" y="16675"/>
                    <a:pt x="16675" y="0"/>
                    <a:pt x="372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747989" cy="529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077434" y="7044985"/>
            <a:ext cx="14117052" cy="2387491"/>
            <a:chOff x="0" y="0"/>
            <a:chExt cx="3718071" cy="62880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718071" cy="628804"/>
            </a:xfrm>
            <a:custGeom>
              <a:avLst/>
              <a:gdLst/>
              <a:ahLst/>
              <a:cxnLst/>
              <a:rect r="r" b="b" t="t" l="l"/>
              <a:pathLst>
                <a:path h="628804" w="3718071">
                  <a:moveTo>
                    <a:pt x="19743" y="0"/>
                  </a:moveTo>
                  <a:lnTo>
                    <a:pt x="3698329" y="0"/>
                  </a:lnTo>
                  <a:cubicBezTo>
                    <a:pt x="3709232" y="0"/>
                    <a:pt x="3718071" y="8839"/>
                    <a:pt x="3718071" y="19743"/>
                  </a:cubicBezTo>
                  <a:lnTo>
                    <a:pt x="3718071" y="609061"/>
                  </a:lnTo>
                  <a:cubicBezTo>
                    <a:pt x="3718071" y="619965"/>
                    <a:pt x="3709232" y="628804"/>
                    <a:pt x="3698329" y="628804"/>
                  </a:cubicBezTo>
                  <a:lnTo>
                    <a:pt x="19743" y="628804"/>
                  </a:lnTo>
                  <a:cubicBezTo>
                    <a:pt x="8839" y="628804"/>
                    <a:pt x="0" y="619965"/>
                    <a:pt x="0" y="609061"/>
                  </a:cubicBezTo>
                  <a:lnTo>
                    <a:pt x="0" y="19743"/>
                  </a:lnTo>
                  <a:cubicBezTo>
                    <a:pt x="0" y="8839"/>
                    <a:pt x="8839" y="0"/>
                    <a:pt x="197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3718071" cy="714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26527" y="4835017"/>
            <a:ext cx="2910091" cy="1693500"/>
            <a:chOff x="0" y="0"/>
            <a:chExt cx="766444" cy="44602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66444" cy="446025"/>
            </a:xfrm>
            <a:custGeom>
              <a:avLst/>
              <a:gdLst/>
              <a:ahLst/>
              <a:cxnLst/>
              <a:rect r="r" b="b" t="t" l="l"/>
              <a:pathLst>
                <a:path h="446025" w="766444">
                  <a:moveTo>
                    <a:pt x="37245" y="0"/>
                  </a:moveTo>
                  <a:lnTo>
                    <a:pt x="729199" y="0"/>
                  </a:lnTo>
                  <a:cubicBezTo>
                    <a:pt x="739077" y="0"/>
                    <a:pt x="748550" y="3924"/>
                    <a:pt x="755535" y="10909"/>
                  </a:cubicBezTo>
                  <a:cubicBezTo>
                    <a:pt x="762520" y="17894"/>
                    <a:pt x="766444" y="27367"/>
                    <a:pt x="766444" y="37245"/>
                  </a:cubicBezTo>
                  <a:lnTo>
                    <a:pt x="766444" y="408780"/>
                  </a:lnTo>
                  <a:cubicBezTo>
                    <a:pt x="766444" y="429350"/>
                    <a:pt x="749769" y="446025"/>
                    <a:pt x="729199" y="446025"/>
                  </a:cubicBezTo>
                  <a:lnTo>
                    <a:pt x="37245" y="446025"/>
                  </a:lnTo>
                  <a:cubicBezTo>
                    <a:pt x="27367" y="446025"/>
                    <a:pt x="17894" y="442101"/>
                    <a:pt x="10909" y="435116"/>
                  </a:cubicBezTo>
                  <a:cubicBezTo>
                    <a:pt x="3924" y="428131"/>
                    <a:pt x="0" y="418658"/>
                    <a:pt x="0" y="408780"/>
                  </a:cubicBezTo>
                  <a:lnTo>
                    <a:pt x="0" y="37245"/>
                  </a:lnTo>
                  <a:cubicBezTo>
                    <a:pt x="0" y="16675"/>
                    <a:pt x="16675" y="0"/>
                    <a:pt x="372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D7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766444" cy="531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179556" y="2756050"/>
            <a:ext cx="2910091" cy="1708559"/>
            <a:chOff x="0" y="0"/>
            <a:chExt cx="747989" cy="43915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47989" cy="439156"/>
            </a:xfrm>
            <a:custGeom>
              <a:avLst/>
              <a:gdLst/>
              <a:ahLst/>
              <a:cxnLst/>
              <a:rect r="r" b="b" t="t" l="l"/>
              <a:pathLst>
                <a:path h="439156" w="747989">
                  <a:moveTo>
                    <a:pt x="37245" y="0"/>
                  </a:moveTo>
                  <a:lnTo>
                    <a:pt x="710744" y="0"/>
                  </a:lnTo>
                  <a:cubicBezTo>
                    <a:pt x="731314" y="0"/>
                    <a:pt x="747989" y="16675"/>
                    <a:pt x="747989" y="37245"/>
                  </a:cubicBezTo>
                  <a:lnTo>
                    <a:pt x="747989" y="401911"/>
                  </a:lnTo>
                  <a:cubicBezTo>
                    <a:pt x="747989" y="422481"/>
                    <a:pt x="731314" y="439156"/>
                    <a:pt x="710744" y="439156"/>
                  </a:cubicBezTo>
                  <a:lnTo>
                    <a:pt x="37245" y="439156"/>
                  </a:lnTo>
                  <a:cubicBezTo>
                    <a:pt x="27367" y="439156"/>
                    <a:pt x="17894" y="435232"/>
                    <a:pt x="10909" y="428247"/>
                  </a:cubicBezTo>
                  <a:cubicBezTo>
                    <a:pt x="3924" y="421262"/>
                    <a:pt x="0" y="411789"/>
                    <a:pt x="0" y="401911"/>
                  </a:cubicBezTo>
                  <a:lnTo>
                    <a:pt x="0" y="37245"/>
                  </a:lnTo>
                  <a:cubicBezTo>
                    <a:pt x="0" y="16675"/>
                    <a:pt x="16675" y="0"/>
                    <a:pt x="372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747989" cy="524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602702" y="2756050"/>
            <a:ext cx="2910091" cy="1726542"/>
            <a:chOff x="0" y="0"/>
            <a:chExt cx="747989" cy="44377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47989" cy="443778"/>
            </a:xfrm>
            <a:custGeom>
              <a:avLst/>
              <a:gdLst/>
              <a:ahLst/>
              <a:cxnLst/>
              <a:rect r="r" b="b" t="t" l="l"/>
              <a:pathLst>
                <a:path h="443778" w="747989">
                  <a:moveTo>
                    <a:pt x="37245" y="0"/>
                  </a:moveTo>
                  <a:lnTo>
                    <a:pt x="710744" y="0"/>
                  </a:lnTo>
                  <a:cubicBezTo>
                    <a:pt x="731314" y="0"/>
                    <a:pt x="747989" y="16675"/>
                    <a:pt x="747989" y="37245"/>
                  </a:cubicBezTo>
                  <a:lnTo>
                    <a:pt x="747989" y="406533"/>
                  </a:lnTo>
                  <a:cubicBezTo>
                    <a:pt x="747989" y="416411"/>
                    <a:pt x="744065" y="425885"/>
                    <a:pt x="737081" y="432869"/>
                  </a:cubicBezTo>
                  <a:cubicBezTo>
                    <a:pt x="730096" y="439854"/>
                    <a:pt x="720622" y="443778"/>
                    <a:pt x="710744" y="443778"/>
                  </a:cubicBezTo>
                  <a:lnTo>
                    <a:pt x="37245" y="443778"/>
                  </a:lnTo>
                  <a:cubicBezTo>
                    <a:pt x="16675" y="443778"/>
                    <a:pt x="0" y="427103"/>
                    <a:pt x="0" y="406533"/>
                  </a:cubicBezTo>
                  <a:lnTo>
                    <a:pt x="0" y="37245"/>
                  </a:lnTo>
                  <a:cubicBezTo>
                    <a:pt x="0" y="16675"/>
                    <a:pt x="16675" y="0"/>
                    <a:pt x="372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747989" cy="529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7982243" y="3394747"/>
            <a:ext cx="2530550" cy="908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8"/>
              </a:lnSpc>
              <a:spcBef>
                <a:spcPct val="0"/>
              </a:spcBef>
            </a:pPr>
            <a:r>
              <a:rPr lang="en-US" b="true" sz="1745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Feat</a:t>
            </a:r>
            <a:r>
              <a:rPr lang="en-US" b="true" sz="1745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ure engineering (RSI, SMA, Volatility, MACD etc.)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0998568" y="2756050"/>
            <a:ext cx="2910091" cy="1726542"/>
            <a:chOff x="0" y="0"/>
            <a:chExt cx="747989" cy="44377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47989" cy="443778"/>
            </a:xfrm>
            <a:custGeom>
              <a:avLst/>
              <a:gdLst/>
              <a:ahLst/>
              <a:cxnLst/>
              <a:rect r="r" b="b" t="t" l="l"/>
              <a:pathLst>
                <a:path h="443778" w="747989">
                  <a:moveTo>
                    <a:pt x="37245" y="0"/>
                  </a:moveTo>
                  <a:lnTo>
                    <a:pt x="710744" y="0"/>
                  </a:lnTo>
                  <a:cubicBezTo>
                    <a:pt x="731314" y="0"/>
                    <a:pt x="747989" y="16675"/>
                    <a:pt x="747989" y="37245"/>
                  </a:cubicBezTo>
                  <a:lnTo>
                    <a:pt x="747989" y="406533"/>
                  </a:lnTo>
                  <a:cubicBezTo>
                    <a:pt x="747989" y="416411"/>
                    <a:pt x="744065" y="425885"/>
                    <a:pt x="737081" y="432869"/>
                  </a:cubicBezTo>
                  <a:cubicBezTo>
                    <a:pt x="730096" y="439854"/>
                    <a:pt x="720622" y="443778"/>
                    <a:pt x="710744" y="443778"/>
                  </a:cubicBezTo>
                  <a:lnTo>
                    <a:pt x="37245" y="443778"/>
                  </a:lnTo>
                  <a:cubicBezTo>
                    <a:pt x="16675" y="443778"/>
                    <a:pt x="0" y="427103"/>
                    <a:pt x="0" y="406533"/>
                  </a:cubicBezTo>
                  <a:lnTo>
                    <a:pt x="0" y="37245"/>
                  </a:lnTo>
                  <a:cubicBezTo>
                    <a:pt x="0" y="16675"/>
                    <a:pt x="16675" y="0"/>
                    <a:pt x="372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E17EB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747989" cy="529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4522621" y="2756050"/>
            <a:ext cx="2910091" cy="1723234"/>
            <a:chOff x="0" y="0"/>
            <a:chExt cx="747989" cy="44292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47989" cy="442928"/>
            </a:xfrm>
            <a:custGeom>
              <a:avLst/>
              <a:gdLst/>
              <a:ahLst/>
              <a:cxnLst/>
              <a:rect r="r" b="b" t="t" l="l"/>
              <a:pathLst>
                <a:path h="442928" w="747989">
                  <a:moveTo>
                    <a:pt x="37245" y="0"/>
                  </a:moveTo>
                  <a:lnTo>
                    <a:pt x="710744" y="0"/>
                  </a:lnTo>
                  <a:cubicBezTo>
                    <a:pt x="731314" y="0"/>
                    <a:pt x="747989" y="16675"/>
                    <a:pt x="747989" y="37245"/>
                  </a:cubicBezTo>
                  <a:lnTo>
                    <a:pt x="747989" y="405683"/>
                  </a:lnTo>
                  <a:cubicBezTo>
                    <a:pt x="747989" y="426253"/>
                    <a:pt x="731314" y="442928"/>
                    <a:pt x="710744" y="442928"/>
                  </a:cubicBezTo>
                  <a:lnTo>
                    <a:pt x="37245" y="442928"/>
                  </a:lnTo>
                  <a:cubicBezTo>
                    <a:pt x="27367" y="442928"/>
                    <a:pt x="17894" y="439004"/>
                    <a:pt x="10909" y="432019"/>
                  </a:cubicBezTo>
                  <a:cubicBezTo>
                    <a:pt x="3924" y="425034"/>
                    <a:pt x="0" y="415561"/>
                    <a:pt x="0" y="405683"/>
                  </a:cubicBezTo>
                  <a:lnTo>
                    <a:pt x="0" y="37245"/>
                  </a:lnTo>
                  <a:cubicBezTo>
                    <a:pt x="0" y="16675"/>
                    <a:pt x="16675" y="0"/>
                    <a:pt x="372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E17EB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747989" cy="528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4179556" y="4841113"/>
            <a:ext cx="2910091" cy="1687404"/>
            <a:chOff x="0" y="0"/>
            <a:chExt cx="747989" cy="43371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47989" cy="433719"/>
            </a:xfrm>
            <a:custGeom>
              <a:avLst/>
              <a:gdLst/>
              <a:ahLst/>
              <a:cxnLst/>
              <a:rect r="r" b="b" t="t" l="l"/>
              <a:pathLst>
                <a:path h="433719" w="747989">
                  <a:moveTo>
                    <a:pt x="37245" y="0"/>
                  </a:moveTo>
                  <a:lnTo>
                    <a:pt x="710744" y="0"/>
                  </a:lnTo>
                  <a:cubicBezTo>
                    <a:pt x="731314" y="0"/>
                    <a:pt x="747989" y="16675"/>
                    <a:pt x="747989" y="37245"/>
                  </a:cubicBezTo>
                  <a:lnTo>
                    <a:pt x="747989" y="396473"/>
                  </a:lnTo>
                  <a:cubicBezTo>
                    <a:pt x="747989" y="406351"/>
                    <a:pt x="744065" y="415825"/>
                    <a:pt x="737081" y="422810"/>
                  </a:cubicBezTo>
                  <a:cubicBezTo>
                    <a:pt x="730096" y="429795"/>
                    <a:pt x="720622" y="433719"/>
                    <a:pt x="710744" y="433719"/>
                  </a:cubicBezTo>
                  <a:lnTo>
                    <a:pt x="37245" y="433719"/>
                  </a:lnTo>
                  <a:cubicBezTo>
                    <a:pt x="16675" y="433719"/>
                    <a:pt x="0" y="417043"/>
                    <a:pt x="0" y="396473"/>
                  </a:cubicBezTo>
                  <a:lnTo>
                    <a:pt x="0" y="37245"/>
                  </a:lnTo>
                  <a:cubicBezTo>
                    <a:pt x="0" y="16675"/>
                    <a:pt x="16675" y="0"/>
                    <a:pt x="372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D7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85725"/>
              <a:ext cx="747989" cy="519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7605248" y="4835017"/>
            <a:ext cx="2910091" cy="1693500"/>
            <a:chOff x="0" y="0"/>
            <a:chExt cx="747989" cy="43528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747989" cy="435285"/>
            </a:xfrm>
            <a:custGeom>
              <a:avLst/>
              <a:gdLst/>
              <a:ahLst/>
              <a:cxnLst/>
              <a:rect r="r" b="b" t="t" l="l"/>
              <a:pathLst>
                <a:path h="435285" w="747989">
                  <a:moveTo>
                    <a:pt x="37245" y="0"/>
                  </a:moveTo>
                  <a:lnTo>
                    <a:pt x="710744" y="0"/>
                  </a:lnTo>
                  <a:cubicBezTo>
                    <a:pt x="731314" y="0"/>
                    <a:pt x="747989" y="16675"/>
                    <a:pt x="747989" y="37245"/>
                  </a:cubicBezTo>
                  <a:lnTo>
                    <a:pt x="747989" y="398040"/>
                  </a:lnTo>
                  <a:cubicBezTo>
                    <a:pt x="747989" y="418610"/>
                    <a:pt x="731314" y="435285"/>
                    <a:pt x="710744" y="435285"/>
                  </a:cubicBezTo>
                  <a:lnTo>
                    <a:pt x="37245" y="435285"/>
                  </a:lnTo>
                  <a:cubicBezTo>
                    <a:pt x="16675" y="435285"/>
                    <a:pt x="0" y="418610"/>
                    <a:pt x="0" y="398040"/>
                  </a:cubicBezTo>
                  <a:lnTo>
                    <a:pt x="0" y="37245"/>
                  </a:lnTo>
                  <a:cubicBezTo>
                    <a:pt x="0" y="16675"/>
                    <a:pt x="16675" y="0"/>
                    <a:pt x="372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D700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85725"/>
              <a:ext cx="747989" cy="521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998568" y="4841113"/>
            <a:ext cx="2910091" cy="1687404"/>
            <a:chOff x="0" y="0"/>
            <a:chExt cx="747989" cy="43371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747989" cy="433719"/>
            </a:xfrm>
            <a:custGeom>
              <a:avLst/>
              <a:gdLst/>
              <a:ahLst/>
              <a:cxnLst/>
              <a:rect r="r" b="b" t="t" l="l"/>
              <a:pathLst>
                <a:path h="433719" w="747989">
                  <a:moveTo>
                    <a:pt x="37245" y="0"/>
                  </a:moveTo>
                  <a:lnTo>
                    <a:pt x="710744" y="0"/>
                  </a:lnTo>
                  <a:cubicBezTo>
                    <a:pt x="731314" y="0"/>
                    <a:pt x="747989" y="16675"/>
                    <a:pt x="747989" y="37245"/>
                  </a:cubicBezTo>
                  <a:lnTo>
                    <a:pt x="747989" y="396473"/>
                  </a:lnTo>
                  <a:cubicBezTo>
                    <a:pt x="747989" y="406351"/>
                    <a:pt x="744065" y="415825"/>
                    <a:pt x="737081" y="422810"/>
                  </a:cubicBezTo>
                  <a:cubicBezTo>
                    <a:pt x="730096" y="429795"/>
                    <a:pt x="720622" y="433719"/>
                    <a:pt x="710744" y="433719"/>
                  </a:cubicBezTo>
                  <a:lnTo>
                    <a:pt x="37245" y="433719"/>
                  </a:lnTo>
                  <a:cubicBezTo>
                    <a:pt x="16675" y="433719"/>
                    <a:pt x="0" y="417043"/>
                    <a:pt x="0" y="396473"/>
                  </a:cubicBezTo>
                  <a:lnTo>
                    <a:pt x="0" y="37245"/>
                  </a:lnTo>
                  <a:cubicBezTo>
                    <a:pt x="0" y="16675"/>
                    <a:pt x="16675" y="0"/>
                    <a:pt x="372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85725"/>
              <a:ext cx="747989" cy="519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0">
            <a:off x="2607604" y="1963096"/>
            <a:ext cx="359647" cy="359647"/>
          </a:xfrm>
          <a:custGeom>
            <a:avLst/>
            <a:gdLst/>
            <a:ahLst/>
            <a:cxnLst/>
            <a:rect r="r" b="b" t="t" l="l"/>
            <a:pathLst>
              <a:path h="359647" w="359647">
                <a:moveTo>
                  <a:pt x="0" y="0"/>
                </a:moveTo>
                <a:lnTo>
                  <a:pt x="359647" y="0"/>
                </a:lnTo>
                <a:lnTo>
                  <a:pt x="359647" y="359647"/>
                </a:lnTo>
                <a:lnTo>
                  <a:pt x="0" y="3596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3522331" y="751753"/>
            <a:ext cx="11321593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Data</a:t>
            </a:r>
            <a:r>
              <a:rPr lang="en-US" b="true" sz="500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Pipeline </a:t>
            </a:r>
            <a:r>
              <a:rPr lang="en-US" b="true" sz="5000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Flowchart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510113" y="1948728"/>
            <a:ext cx="4781907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 D</a:t>
            </a: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ata Ingestion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662701" y="1948728"/>
            <a:ext cx="4781907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St</a:t>
            </a: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orage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703753" y="1948728"/>
            <a:ext cx="4781907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API</a:t>
            </a: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Layer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088083" y="1948728"/>
            <a:ext cx="4781907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ML</a:t>
            </a: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Pipeline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67052" y="3418048"/>
            <a:ext cx="2550529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Fetc</a:t>
            </a:r>
            <a:r>
              <a:rPr lang="en-US" b="true" sz="200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h OHLCV data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13134" y="2858494"/>
            <a:ext cx="542366" cy="39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b="true" sz="2049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1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4533543" y="3375697"/>
            <a:ext cx="2411933" cy="71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Clean &amp;</a:t>
            </a: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validate data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4274134" y="2865842"/>
            <a:ext cx="529307" cy="3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2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427193" y="3383078"/>
            <a:ext cx="2481466" cy="653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2"/>
              </a:lnSpc>
              <a:spcBef>
                <a:spcPct val="0"/>
              </a:spcBef>
            </a:pPr>
            <a:r>
              <a:rPr lang="en-US" b="true" sz="1837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Sync</a:t>
            </a:r>
            <a:r>
              <a:rPr lang="en-US" b="true" sz="1837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processed data to Supabase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751143" y="3319286"/>
            <a:ext cx="2628091" cy="71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Update</a:t>
            </a: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available data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038485" y="5413717"/>
            <a:ext cx="2483846" cy="71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Req</a:t>
            </a: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uest training data via FastAPI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4274134" y="5395937"/>
            <a:ext cx="2720935" cy="71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Q</a:t>
            </a: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uery features from database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7746872" y="5413717"/>
            <a:ext cx="2720935" cy="71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Ret</a:t>
            </a: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urn data to ML models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1029689" y="5395937"/>
            <a:ext cx="2913696" cy="71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Delive</a:t>
            </a: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r features for prediction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4843924" y="5413717"/>
            <a:ext cx="2292367" cy="71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T</a:t>
            </a: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rain/Predict signals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2077434" y="7395293"/>
            <a:ext cx="14051718" cy="55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1"/>
              </a:lnSpc>
              <a:spcBef>
                <a:spcPct val="0"/>
              </a:spcBef>
            </a:pPr>
            <a:r>
              <a:rPr lang="en-US" b="true" sz="2799">
                <a:solidFill>
                  <a:srgbClr val="00AD4F"/>
                </a:solidFill>
                <a:latin typeface="Agrandir Bold"/>
                <a:ea typeface="Agrandir Bold"/>
                <a:cs typeface="Agrandir Bold"/>
                <a:sym typeface="Agrandir Bold"/>
              </a:rPr>
              <a:t>MLO</a:t>
            </a:r>
            <a:r>
              <a:rPr lang="en-US" b="true" sz="2799">
                <a:solidFill>
                  <a:srgbClr val="00AD4F"/>
                </a:solidFill>
                <a:latin typeface="Agrandir Bold"/>
                <a:ea typeface="Agrandir Bold"/>
                <a:cs typeface="Agrandir Bold"/>
                <a:sym typeface="Agrandir Bold"/>
              </a:rPr>
              <a:t>ps &amp; Drift Detection Flow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2754246" y="8146584"/>
            <a:ext cx="2803577" cy="71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Fetch</a:t>
            </a: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Baseline</a:t>
            </a:r>
          </a:p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C5BDB8"/>
                </a:solidFill>
                <a:latin typeface="Agrandir Bold"/>
                <a:ea typeface="Agrandir Bold"/>
                <a:cs typeface="Agrandir Bold"/>
                <a:sym typeface="Agrandir Bold"/>
              </a:rPr>
              <a:t>Last 30 days data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5898196" y="8117034"/>
            <a:ext cx="3409012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</a:t>
            </a: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ompare Window</a:t>
            </a:r>
          </a:p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C5BDB8"/>
                </a:solidFill>
                <a:latin typeface="Agrandir Bold"/>
                <a:ea typeface="Agrandir Bold"/>
                <a:cs typeface="Agrandir Bold"/>
                <a:sym typeface="Agrandir Bold"/>
              </a:rPr>
              <a:t>Last 7 days data</a:t>
            </a:r>
          </a:p>
          <a:p>
            <a:pPr algn="ctr">
              <a:lnSpc>
                <a:spcPts val="2679"/>
              </a:lnSpc>
              <a:spcBef>
                <a:spcPct val="0"/>
              </a:spcBef>
            </a:pPr>
          </a:p>
        </p:txBody>
      </p:sp>
      <p:sp>
        <p:nvSpPr>
          <p:cNvPr name="TextBox 65" id="65"/>
          <p:cNvSpPr txBox="true"/>
          <p:nvPr/>
        </p:nvSpPr>
        <p:spPr>
          <a:xfrm rot="0">
            <a:off x="9307207" y="8135662"/>
            <a:ext cx="3263472" cy="71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</a:t>
            </a: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alculate Z-scores</a:t>
            </a:r>
          </a:p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C5BDB8"/>
                </a:solidFill>
                <a:latin typeface="Agrandir Bold"/>
                <a:ea typeface="Agrandir Bold"/>
                <a:cs typeface="Agrandir Bold"/>
                <a:sym typeface="Agrandir Bold"/>
              </a:rPr>
              <a:t>KS test p-value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2913579" y="8135662"/>
            <a:ext cx="3064087" cy="71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Ale</a:t>
            </a: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rt &amp; Retrain</a:t>
            </a:r>
          </a:p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C5BDB8"/>
                </a:solidFill>
                <a:latin typeface="Agrandir Bold"/>
                <a:ea typeface="Agrandir Bold"/>
                <a:cs typeface="Agrandir Bold"/>
                <a:sym typeface="Agrandir Bold"/>
              </a:rPr>
              <a:t>If drift detected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7649795" y="2811215"/>
            <a:ext cx="542366" cy="39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b="true" sz="2049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3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1131108" y="2811215"/>
            <a:ext cx="542366" cy="39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b="true" sz="2049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4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7711059" y="4905357"/>
            <a:ext cx="542366" cy="39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b="true" sz="2049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8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4518418" y="2811215"/>
            <a:ext cx="542366" cy="39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b="true" sz="2049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5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913134" y="4905357"/>
            <a:ext cx="542366" cy="39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b="true" sz="2049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6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4267605" y="4905357"/>
            <a:ext cx="542366" cy="39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b="true" sz="2049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7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4572741" y="4905357"/>
            <a:ext cx="542366" cy="39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b="true" sz="2049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10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1095389" y="4905357"/>
            <a:ext cx="542366" cy="39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b="true" sz="2049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9</a:t>
            </a:r>
          </a:p>
        </p:txBody>
      </p:sp>
      <p:sp>
        <p:nvSpPr>
          <p:cNvPr name="Freeform 75" id="75"/>
          <p:cNvSpPr/>
          <p:nvPr/>
        </p:nvSpPr>
        <p:spPr>
          <a:xfrm flipH="false" flipV="false" rot="0">
            <a:off x="12305837" y="1972621"/>
            <a:ext cx="359647" cy="359647"/>
          </a:xfrm>
          <a:custGeom>
            <a:avLst/>
            <a:gdLst/>
            <a:ahLst/>
            <a:cxnLst/>
            <a:rect r="r" b="b" t="t" l="l"/>
            <a:pathLst>
              <a:path h="359647" w="359647">
                <a:moveTo>
                  <a:pt x="0" y="0"/>
                </a:moveTo>
                <a:lnTo>
                  <a:pt x="359647" y="0"/>
                </a:lnTo>
                <a:lnTo>
                  <a:pt x="359647" y="359647"/>
                </a:lnTo>
                <a:lnTo>
                  <a:pt x="0" y="3596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6" id="76"/>
          <p:cNvSpPr/>
          <p:nvPr/>
        </p:nvSpPr>
        <p:spPr>
          <a:xfrm flipH="false" flipV="false" rot="0">
            <a:off x="6112197" y="1972621"/>
            <a:ext cx="359647" cy="359647"/>
          </a:xfrm>
          <a:custGeom>
            <a:avLst/>
            <a:gdLst/>
            <a:ahLst/>
            <a:cxnLst/>
            <a:rect r="r" b="b" t="t" l="l"/>
            <a:pathLst>
              <a:path h="359647" w="359647">
                <a:moveTo>
                  <a:pt x="0" y="0"/>
                </a:moveTo>
                <a:lnTo>
                  <a:pt x="359647" y="0"/>
                </a:lnTo>
                <a:lnTo>
                  <a:pt x="359647" y="359647"/>
                </a:lnTo>
                <a:lnTo>
                  <a:pt x="0" y="3596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77" id="77"/>
          <p:cNvSpPr/>
          <p:nvPr/>
        </p:nvSpPr>
        <p:spPr>
          <a:xfrm flipH="false" flipV="false" rot="0">
            <a:off x="9084961" y="1997800"/>
            <a:ext cx="359647" cy="359647"/>
          </a:xfrm>
          <a:custGeom>
            <a:avLst/>
            <a:gdLst/>
            <a:ahLst/>
            <a:cxnLst/>
            <a:rect r="r" b="b" t="t" l="l"/>
            <a:pathLst>
              <a:path h="359647" w="359647">
                <a:moveTo>
                  <a:pt x="0" y="0"/>
                </a:moveTo>
                <a:lnTo>
                  <a:pt x="359647" y="0"/>
                </a:lnTo>
                <a:lnTo>
                  <a:pt x="359647" y="359648"/>
                </a:lnTo>
                <a:lnTo>
                  <a:pt x="0" y="3596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502451" y="6048347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04648" y="-4128563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4" y="0"/>
                </a:lnTo>
                <a:lnTo>
                  <a:pt x="8513314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49934" y="707466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5400000">
            <a:off x="16617708" y="8587367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91526" y="439738"/>
            <a:ext cx="15069779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Key</a:t>
            </a:r>
            <a:r>
              <a:rPr lang="en-US" b="true" sz="500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b="true" sz="5000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Engineering </a:t>
            </a:r>
            <a:r>
              <a:rPr lang="en-US" b="true" sz="500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Highlights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097262" y="4527626"/>
            <a:ext cx="4769926" cy="2093381"/>
            <a:chOff x="0" y="0"/>
            <a:chExt cx="1256277" cy="5513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277" cy="551343"/>
            </a:xfrm>
            <a:custGeom>
              <a:avLst/>
              <a:gdLst/>
              <a:ahLst/>
              <a:cxnLst/>
              <a:rect r="r" b="b" t="t" l="l"/>
              <a:pathLst>
                <a:path h="551343" w="1256277">
                  <a:moveTo>
                    <a:pt x="14608" y="0"/>
                  </a:moveTo>
                  <a:lnTo>
                    <a:pt x="1241669" y="0"/>
                  </a:lnTo>
                  <a:cubicBezTo>
                    <a:pt x="1249737" y="0"/>
                    <a:pt x="1256277" y="6540"/>
                    <a:pt x="1256277" y="14608"/>
                  </a:cubicBezTo>
                  <a:lnTo>
                    <a:pt x="1256277" y="536736"/>
                  </a:lnTo>
                  <a:cubicBezTo>
                    <a:pt x="1256277" y="544803"/>
                    <a:pt x="1249737" y="551343"/>
                    <a:pt x="1241669" y="551343"/>
                  </a:cubicBezTo>
                  <a:lnTo>
                    <a:pt x="14608" y="551343"/>
                  </a:lnTo>
                  <a:cubicBezTo>
                    <a:pt x="6540" y="551343"/>
                    <a:pt x="0" y="544803"/>
                    <a:pt x="0" y="536736"/>
                  </a:cubicBezTo>
                  <a:lnTo>
                    <a:pt x="0" y="14608"/>
                  </a:lnTo>
                  <a:cubicBezTo>
                    <a:pt x="0" y="6540"/>
                    <a:pt x="6540" y="0"/>
                    <a:pt x="146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1256277" cy="637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08303" y="4441901"/>
            <a:ext cx="4780022" cy="2179106"/>
            <a:chOff x="0" y="0"/>
            <a:chExt cx="1258936" cy="5739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8936" cy="573921"/>
            </a:xfrm>
            <a:custGeom>
              <a:avLst/>
              <a:gdLst/>
              <a:ahLst/>
              <a:cxnLst/>
              <a:rect r="r" b="b" t="t" l="l"/>
              <a:pathLst>
                <a:path h="573921" w="1258936">
                  <a:moveTo>
                    <a:pt x="14577" y="0"/>
                  </a:moveTo>
                  <a:lnTo>
                    <a:pt x="1244359" y="0"/>
                  </a:lnTo>
                  <a:cubicBezTo>
                    <a:pt x="1248225" y="0"/>
                    <a:pt x="1251933" y="1536"/>
                    <a:pt x="1254667" y="4269"/>
                  </a:cubicBezTo>
                  <a:cubicBezTo>
                    <a:pt x="1257400" y="7003"/>
                    <a:pt x="1258936" y="10711"/>
                    <a:pt x="1258936" y="14577"/>
                  </a:cubicBezTo>
                  <a:lnTo>
                    <a:pt x="1258936" y="559344"/>
                  </a:lnTo>
                  <a:cubicBezTo>
                    <a:pt x="1258936" y="563210"/>
                    <a:pt x="1257400" y="566918"/>
                    <a:pt x="1254667" y="569651"/>
                  </a:cubicBezTo>
                  <a:cubicBezTo>
                    <a:pt x="1251933" y="572385"/>
                    <a:pt x="1248225" y="573921"/>
                    <a:pt x="1244359" y="573921"/>
                  </a:cubicBezTo>
                  <a:lnTo>
                    <a:pt x="14577" y="573921"/>
                  </a:lnTo>
                  <a:cubicBezTo>
                    <a:pt x="10711" y="573921"/>
                    <a:pt x="7003" y="572385"/>
                    <a:pt x="4269" y="569651"/>
                  </a:cubicBezTo>
                  <a:cubicBezTo>
                    <a:pt x="1536" y="566918"/>
                    <a:pt x="0" y="563210"/>
                    <a:pt x="0" y="559344"/>
                  </a:cubicBezTo>
                  <a:lnTo>
                    <a:pt x="0" y="14577"/>
                  </a:lnTo>
                  <a:cubicBezTo>
                    <a:pt x="0" y="10711"/>
                    <a:pt x="1536" y="7003"/>
                    <a:pt x="4269" y="4269"/>
                  </a:cubicBezTo>
                  <a:cubicBezTo>
                    <a:pt x="7003" y="1536"/>
                    <a:pt x="10711" y="0"/>
                    <a:pt x="1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258936" cy="659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786810" y="2247191"/>
            <a:ext cx="4793699" cy="2051074"/>
            <a:chOff x="0" y="0"/>
            <a:chExt cx="1262538" cy="540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62538" cy="540200"/>
            </a:xfrm>
            <a:custGeom>
              <a:avLst/>
              <a:gdLst/>
              <a:ahLst/>
              <a:cxnLst/>
              <a:rect r="r" b="b" t="t" l="l"/>
              <a:pathLst>
                <a:path h="540200" w="1262538">
                  <a:moveTo>
                    <a:pt x="14535" y="0"/>
                  </a:moveTo>
                  <a:lnTo>
                    <a:pt x="1248003" y="0"/>
                  </a:lnTo>
                  <a:cubicBezTo>
                    <a:pt x="1256030" y="0"/>
                    <a:pt x="1262538" y="6508"/>
                    <a:pt x="1262538" y="14535"/>
                  </a:cubicBezTo>
                  <a:lnTo>
                    <a:pt x="1262538" y="525665"/>
                  </a:lnTo>
                  <a:cubicBezTo>
                    <a:pt x="1262538" y="529520"/>
                    <a:pt x="1261007" y="533217"/>
                    <a:pt x="1258281" y="535943"/>
                  </a:cubicBezTo>
                  <a:cubicBezTo>
                    <a:pt x="1255555" y="538669"/>
                    <a:pt x="1251858" y="540200"/>
                    <a:pt x="1248003" y="540200"/>
                  </a:cubicBezTo>
                  <a:lnTo>
                    <a:pt x="14535" y="540200"/>
                  </a:lnTo>
                  <a:cubicBezTo>
                    <a:pt x="6508" y="540200"/>
                    <a:pt x="0" y="533693"/>
                    <a:pt x="0" y="525665"/>
                  </a:cubicBezTo>
                  <a:lnTo>
                    <a:pt x="0" y="14535"/>
                  </a:lnTo>
                  <a:cubicBezTo>
                    <a:pt x="0" y="6508"/>
                    <a:pt x="6508" y="0"/>
                    <a:pt x="145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262538" cy="62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057477" y="2247191"/>
            <a:ext cx="4849497" cy="2013735"/>
            <a:chOff x="0" y="0"/>
            <a:chExt cx="1277234" cy="53036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77234" cy="530366"/>
            </a:xfrm>
            <a:custGeom>
              <a:avLst/>
              <a:gdLst/>
              <a:ahLst/>
              <a:cxnLst/>
              <a:rect r="r" b="b" t="t" l="l"/>
              <a:pathLst>
                <a:path h="530366" w="1277234">
                  <a:moveTo>
                    <a:pt x="14368" y="0"/>
                  </a:moveTo>
                  <a:lnTo>
                    <a:pt x="1262866" y="0"/>
                  </a:lnTo>
                  <a:cubicBezTo>
                    <a:pt x="1266676" y="0"/>
                    <a:pt x="1270331" y="1514"/>
                    <a:pt x="1273025" y="4208"/>
                  </a:cubicBezTo>
                  <a:cubicBezTo>
                    <a:pt x="1275720" y="6903"/>
                    <a:pt x="1277234" y="10557"/>
                    <a:pt x="1277234" y="14368"/>
                  </a:cubicBezTo>
                  <a:lnTo>
                    <a:pt x="1277234" y="515998"/>
                  </a:lnTo>
                  <a:cubicBezTo>
                    <a:pt x="1277234" y="519809"/>
                    <a:pt x="1275720" y="523464"/>
                    <a:pt x="1273025" y="526158"/>
                  </a:cubicBezTo>
                  <a:cubicBezTo>
                    <a:pt x="1270331" y="528853"/>
                    <a:pt x="1266676" y="530366"/>
                    <a:pt x="1262866" y="530366"/>
                  </a:cubicBezTo>
                  <a:lnTo>
                    <a:pt x="14368" y="530366"/>
                  </a:lnTo>
                  <a:cubicBezTo>
                    <a:pt x="10557" y="530366"/>
                    <a:pt x="6903" y="528853"/>
                    <a:pt x="4208" y="526158"/>
                  </a:cubicBezTo>
                  <a:cubicBezTo>
                    <a:pt x="1514" y="523464"/>
                    <a:pt x="0" y="519809"/>
                    <a:pt x="0" y="515998"/>
                  </a:cubicBezTo>
                  <a:lnTo>
                    <a:pt x="0" y="14368"/>
                  </a:lnTo>
                  <a:cubicBezTo>
                    <a:pt x="0" y="10557"/>
                    <a:pt x="1514" y="6903"/>
                    <a:pt x="4208" y="4208"/>
                  </a:cubicBezTo>
                  <a:cubicBezTo>
                    <a:pt x="6903" y="1514"/>
                    <a:pt x="10557" y="0"/>
                    <a:pt x="1436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277234" cy="616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08303" y="2247191"/>
            <a:ext cx="4780022" cy="2013735"/>
            <a:chOff x="0" y="0"/>
            <a:chExt cx="1258936" cy="53036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8936" cy="530366"/>
            </a:xfrm>
            <a:custGeom>
              <a:avLst/>
              <a:gdLst/>
              <a:ahLst/>
              <a:cxnLst/>
              <a:rect r="r" b="b" t="t" l="l"/>
              <a:pathLst>
                <a:path h="530366" w="1258936">
                  <a:moveTo>
                    <a:pt x="14577" y="0"/>
                  </a:moveTo>
                  <a:lnTo>
                    <a:pt x="1244359" y="0"/>
                  </a:lnTo>
                  <a:cubicBezTo>
                    <a:pt x="1248225" y="0"/>
                    <a:pt x="1251933" y="1536"/>
                    <a:pt x="1254667" y="4269"/>
                  </a:cubicBezTo>
                  <a:cubicBezTo>
                    <a:pt x="1257400" y="7003"/>
                    <a:pt x="1258936" y="10711"/>
                    <a:pt x="1258936" y="14577"/>
                  </a:cubicBezTo>
                  <a:lnTo>
                    <a:pt x="1258936" y="515790"/>
                  </a:lnTo>
                  <a:cubicBezTo>
                    <a:pt x="1258936" y="519656"/>
                    <a:pt x="1257400" y="523363"/>
                    <a:pt x="1254667" y="526097"/>
                  </a:cubicBezTo>
                  <a:cubicBezTo>
                    <a:pt x="1251933" y="528831"/>
                    <a:pt x="1248225" y="530366"/>
                    <a:pt x="1244359" y="530366"/>
                  </a:cubicBezTo>
                  <a:lnTo>
                    <a:pt x="14577" y="530366"/>
                  </a:lnTo>
                  <a:cubicBezTo>
                    <a:pt x="10711" y="530366"/>
                    <a:pt x="7003" y="528831"/>
                    <a:pt x="4269" y="526097"/>
                  </a:cubicBezTo>
                  <a:cubicBezTo>
                    <a:pt x="1536" y="523363"/>
                    <a:pt x="0" y="519656"/>
                    <a:pt x="0" y="515790"/>
                  </a:cubicBezTo>
                  <a:lnTo>
                    <a:pt x="0" y="14577"/>
                  </a:lnTo>
                  <a:cubicBezTo>
                    <a:pt x="0" y="10711"/>
                    <a:pt x="1536" y="7003"/>
                    <a:pt x="4269" y="4269"/>
                  </a:cubicBezTo>
                  <a:cubicBezTo>
                    <a:pt x="7003" y="1536"/>
                    <a:pt x="10711" y="0"/>
                    <a:pt x="1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258936" cy="616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786810" y="4507815"/>
            <a:ext cx="4793699" cy="2113192"/>
            <a:chOff x="0" y="0"/>
            <a:chExt cx="1262538" cy="55656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62538" cy="556561"/>
            </a:xfrm>
            <a:custGeom>
              <a:avLst/>
              <a:gdLst/>
              <a:ahLst/>
              <a:cxnLst/>
              <a:rect r="r" b="b" t="t" l="l"/>
              <a:pathLst>
                <a:path h="556561" w="1262538">
                  <a:moveTo>
                    <a:pt x="14535" y="0"/>
                  </a:moveTo>
                  <a:lnTo>
                    <a:pt x="1248003" y="0"/>
                  </a:lnTo>
                  <a:cubicBezTo>
                    <a:pt x="1256030" y="0"/>
                    <a:pt x="1262538" y="6508"/>
                    <a:pt x="1262538" y="14535"/>
                  </a:cubicBezTo>
                  <a:lnTo>
                    <a:pt x="1262538" y="542026"/>
                  </a:lnTo>
                  <a:cubicBezTo>
                    <a:pt x="1262538" y="550053"/>
                    <a:pt x="1256030" y="556561"/>
                    <a:pt x="1248003" y="556561"/>
                  </a:cubicBezTo>
                  <a:lnTo>
                    <a:pt x="14535" y="556561"/>
                  </a:lnTo>
                  <a:cubicBezTo>
                    <a:pt x="6508" y="556561"/>
                    <a:pt x="0" y="550053"/>
                    <a:pt x="0" y="542026"/>
                  </a:cubicBezTo>
                  <a:lnTo>
                    <a:pt x="0" y="14535"/>
                  </a:lnTo>
                  <a:cubicBezTo>
                    <a:pt x="0" y="6508"/>
                    <a:pt x="6508" y="0"/>
                    <a:pt x="145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1262538" cy="642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408303" y="3077331"/>
            <a:ext cx="4744592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Pipeline checks existing rec</a:t>
            </a:r>
            <a:r>
              <a:rPr lang="en-US" sz="1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ords and only fetches missing date ranges, optimizing data transfer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93793" y="2351398"/>
            <a:ext cx="4759102" cy="602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3"/>
              </a:lnSpc>
              <a:spcBef>
                <a:spcPct val="0"/>
              </a:spcBef>
            </a:pPr>
            <a:r>
              <a:rPr lang="en-US" b="true" sz="3099">
                <a:gradFill>
                  <a:gsLst>
                    <a:gs pos="0">
                      <a:srgbClr val="FF3131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latin typeface="Agrandir Bold"/>
                <a:ea typeface="Agrandir Bold"/>
                <a:cs typeface="Agrandir Bold"/>
                <a:sym typeface="Agrandir Bold"/>
              </a:rPr>
              <a:t>Inc</a:t>
            </a:r>
            <a:r>
              <a:rPr lang="en-US" b="true" sz="3099">
                <a:gradFill>
                  <a:gsLst>
                    <a:gs pos="0">
                      <a:srgbClr val="FF3131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latin typeface="Agrandir Bold"/>
                <a:ea typeface="Agrandir Bold"/>
                <a:cs typeface="Agrandir Bold"/>
                <a:sym typeface="Agrandir Bold"/>
              </a:rPr>
              <a:t>remental Loading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36743" y="2351398"/>
            <a:ext cx="4793699" cy="60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4"/>
              </a:lnSpc>
              <a:spcBef>
                <a:spcPct val="0"/>
              </a:spcBef>
            </a:pPr>
            <a:r>
              <a:rPr lang="en-US" b="true" sz="3100">
                <a:gradFill>
                  <a:gsLst>
                    <a:gs pos="0">
                      <a:srgbClr val="FF3131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latin typeface="Agrandir Bold"/>
                <a:ea typeface="Agrandir Bold"/>
                <a:cs typeface="Agrandir Bold"/>
                <a:sym typeface="Agrandir Bold"/>
              </a:rPr>
              <a:t>P</a:t>
            </a:r>
            <a:r>
              <a:rPr lang="en-US" b="true" sz="3100">
                <a:gradFill>
                  <a:gsLst>
                    <a:gs pos="0">
                      <a:srgbClr val="FF3131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latin typeface="Agrandir Bold"/>
                <a:ea typeface="Agrandir Bold"/>
                <a:cs typeface="Agrandir Bold"/>
                <a:sym typeface="Agrandir Bold"/>
              </a:rPr>
              <a:t>arallel Processing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786810" y="3077376"/>
            <a:ext cx="4793699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Uses ThreadP</a:t>
            </a:r>
            <a:r>
              <a:rPr lang="en-US" sz="2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ool Executor to process multiple tickers concurrently, reducing execution time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097262" y="2313298"/>
            <a:ext cx="4809711" cy="602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3"/>
              </a:lnSpc>
              <a:spcBef>
                <a:spcPct val="0"/>
              </a:spcBef>
            </a:pPr>
            <a:r>
              <a:rPr lang="en-US" b="true" sz="3099">
                <a:gradFill>
                  <a:gsLst>
                    <a:gs pos="0">
                      <a:srgbClr val="FF3131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latin typeface="Agrandir Bold"/>
                <a:ea typeface="Agrandir Bold"/>
                <a:cs typeface="Agrandir Bold"/>
                <a:sym typeface="Agrandir Bold"/>
              </a:rPr>
              <a:t>D</a:t>
            </a:r>
            <a:r>
              <a:rPr lang="en-US" b="true" sz="3099">
                <a:gradFill>
                  <a:gsLst>
                    <a:gs pos="0">
                      <a:srgbClr val="FF3131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latin typeface="Agrandir Bold"/>
                <a:ea typeface="Agrandir Bold"/>
                <a:cs typeface="Agrandir Bold"/>
                <a:sym typeface="Agrandir Bold"/>
              </a:rPr>
              <a:t>ual Persistence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097262" y="3077331"/>
            <a:ext cx="4769926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Data st</a:t>
            </a:r>
            <a:r>
              <a:rPr lang="en-US" sz="2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ored locally as Apache Parquet for speed and in Cloud (Supabase) for accessibility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08303" y="4526645"/>
            <a:ext cx="4744592" cy="566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925">
                <a:gradFill>
                  <a:gsLst>
                    <a:gs pos="0">
                      <a:srgbClr val="FF3131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latin typeface="Agrandir Bold"/>
                <a:ea typeface="Agrandir Bold"/>
                <a:cs typeface="Agrandir Bold"/>
                <a:sym typeface="Agrandir Bold"/>
              </a:rPr>
              <a:t>D</a:t>
            </a:r>
            <a:r>
              <a:rPr lang="en-US" b="true" sz="2925">
                <a:gradFill>
                  <a:gsLst>
                    <a:gs pos="0">
                      <a:srgbClr val="FF3131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latin typeface="Agrandir Bold"/>
                <a:ea typeface="Agrandir Bold"/>
                <a:cs typeface="Agrandir Bold"/>
                <a:sym typeface="Agrandir Bold"/>
              </a:rPr>
              <a:t>rift Detection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37094" y="5370185"/>
            <a:ext cx="4615801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Implements Kolm</a:t>
            </a:r>
            <a:r>
              <a:rPr lang="en-US" sz="2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ogorov-Smirnov (KS) tests to monitor feature distribution shifts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641396" y="4555988"/>
            <a:ext cx="4939113" cy="602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3"/>
              </a:lnSpc>
              <a:spcBef>
                <a:spcPct val="0"/>
              </a:spcBef>
            </a:pPr>
            <a:r>
              <a:rPr lang="en-US" b="true" sz="3099">
                <a:gradFill>
                  <a:gsLst>
                    <a:gs pos="0">
                      <a:srgbClr val="FF3131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latin typeface="Agrandir Bold"/>
                <a:ea typeface="Agrandir Bold"/>
                <a:cs typeface="Agrandir Bold"/>
                <a:sym typeface="Agrandir Bold"/>
              </a:rPr>
              <a:t>Tec</a:t>
            </a:r>
            <a:r>
              <a:rPr lang="en-US" b="true" sz="3099">
                <a:gradFill>
                  <a:gsLst>
                    <a:gs pos="0">
                      <a:srgbClr val="FF3131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latin typeface="Agrandir Bold"/>
                <a:ea typeface="Agrandir Bold"/>
                <a:cs typeface="Agrandir Bold"/>
                <a:sym typeface="Agrandir Bold"/>
              </a:rPr>
              <a:t>hnical Indicators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919018" y="5370185"/>
            <a:ext cx="4661491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RSI, SMA (20/50), Rolling Volatility, MACD, V</a:t>
            </a:r>
            <a:r>
              <a:rPr lang="en-US" sz="2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olume MA for comprehensive ML features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425040" y="4541392"/>
            <a:ext cx="4548609" cy="602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3"/>
              </a:lnSpc>
              <a:spcBef>
                <a:spcPct val="0"/>
              </a:spcBef>
            </a:pPr>
            <a:r>
              <a:rPr lang="en-US" b="true" sz="3099">
                <a:gradFill>
                  <a:gsLst>
                    <a:gs pos="0">
                      <a:srgbClr val="FF3131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latin typeface="Agrandir Bold"/>
                <a:ea typeface="Agrandir Bold"/>
                <a:cs typeface="Agrandir Bold"/>
                <a:sym typeface="Agrandir Bold"/>
              </a:rPr>
              <a:t>Aut</a:t>
            </a:r>
            <a:r>
              <a:rPr lang="en-US" b="true" sz="3099">
                <a:gradFill>
                  <a:gsLst>
                    <a:gs pos="0">
                      <a:srgbClr val="FF3131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latin typeface="Agrandir Bold"/>
                <a:ea typeface="Agrandir Bold"/>
                <a:cs typeface="Agrandir Bold"/>
                <a:sym typeface="Agrandir Bold"/>
              </a:rPr>
              <a:t>omated Alerts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322962" y="5370185"/>
            <a:ext cx="4459218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If data d</a:t>
            </a:r>
            <a:r>
              <a:rPr lang="en-US" sz="2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rift detected (p-value &lt; 0.05), system logs alert for model retraining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933557" y="7091675"/>
            <a:ext cx="14289032" cy="2039944"/>
            <a:chOff x="0" y="0"/>
            <a:chExt cx="3763366" cy="53726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763366" cy="537269"/>
            </a:xfrm>
            <a:custGeom>
              <a:avLst/>
              <a:gdLst/>
              <a:ahLst/>
              <a:cxnLst/>
              <a:rect r="r" b="b" t="t" l="l"/>
              <a:pathLst>
                <a:path h="537269" w="3763366">
                  <a:moveTo>
                    <a:pt x="6502" y="0"/>
                  </a:moveTo>
                  <a:lnTo>
                    <a:pt x="3756865" y="0"/>
                  </a:lnTo>
                  <a:cubicBezTo>
                    <a:pt x="3760455" y="0"/>
                    <a:pt x="3763366" y="2911"/>
                    <a:pt x="3763366" y="6502"/>
                  </a:cubicBezTo>
                  <a:lnTo>
                    <a:pt x="3763366" y="530768"/>
                  </a:lnTo>
                  <a:cubicBezTo>
                    <a:pt x="3763366" y="532492"/>
                    <a:pt x="3762682" y="534146"/>
                    <a:pt x="3761462" y="535365"/>
                  </a:cubicBezTo>
                  <a:cubicBezTo>
                    <a:pt x="3760243" y="536584"/>
                    <a:pt x="3758589" y="537269"/>
                    <a:pt x="3756865" y="537269"/>
                  </a:cubicBezTo>
                  <a:lnTo>
                    <a:pt x="6502" y="537269"/>
                  </a:lnTo>
                  <a:cubicBezTo>
                    <a:pt x="4777" y="537269"/>
                    <a:pt x="3124" y="536584"/>
                    <a:pt x="1904" y="535365"/>
                  </a:cubicBezTo>
                  <a:cubicBezTo>
                    <a:pt x="685" y="534146"/>
                    <a:pt x="0" y="532492"/>
                    <a:pt x="0" y="530768"/>
                  </a:cubicBezTo>
                  <a:lnTo>
                    <a:pt x="0" y="6502"/>
                  </a:lnTo>
                  <a:cubicBezTo>
                    <a:pt x="0" y="4777"/>
                    <a:pt x="685" y="3124"/>
                    <a:pt x="1904" y="1904"/>
                  </a:cubicBezTo>
                  <a:cubicBezTo>
                    <a:pt x="3124" y="685"/>
                    <a:pt x="4777" y="0"/>
                    <a:pt x="65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85725"/>
              <a:ext cx="3763366" cy="622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933557" y="7193725"/>
            <a:ext cx="14289032" cy="602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3"/>
              </a:lnSpc>
              <a:spcBef>
                <a:spcPct val="0"/>
              </a:spcBef>
            </a:pPr>
            <a:r>
              <a:rPr lang="en-US" b="true" sz="3099">
                <a:gradFill>
                  <a:gsLst>
                    <a:gs pos="0">
                      <a:srgbClr val="0097B2">
                        <a:alpha val="100000"/>
                      </a:srgbClr>
                    </a:gs>
                    <a:gs pos="100000">
                      <a:srgbClr val="7ED957">
                        <a:alpha val="100000"/>
                      </a:srgbClr>
                    </a:gs>
                  </a:gsLst>
                  <a:lin ang="0"/>
                </a:gradFill>
                <a:latin typeface="Agrandir Bold"/>
                <a:ea typeface="Agrandir Bold"/>
                <a:cs typeface="Agrandir Bold"/>
                <a:sym typeface="Agrandir Bold"/>
              </a:rPr>
              <a:t>P</a:t>
            </a:r>
            <a:r>
              <a:rPr lang="en-US" b="true" sz="3099">
                <a:gradFill>
                  <a:gsLst>
                    <a:gs pos="0">
                      <a:srgbClr val="0097B2">
                        <a:alpha val="100000"/>
                      </a:srgbClr>
                    </a:gs>
                    <a:gs pos="100000">
                      <a:srgbClr val="7ED957">
                        <a:alpha val="100000"/>
                      </a:srgbClr>
                    </a:gs>
                  </a:gsLst>
                  <a:lin ang="0"/>
                </a:gradFill>
                <a:latin typeface="Agrandir Bold"/>
                <a:ea typeface="Agrandir Bold"/>
                <a:cs typeface="Agrandir Bold"/>
                <a:sym typeface="Agrandir Bold"/>
              </a:rPr>
              <a:t>ostgreSQL Data Model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489100" y="7922383"/>
            <a:ext cx="8742061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St</a:t>
            </a:r>
            <a:r>
              <a:rPr lang="en-US" b="true" sz="19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ock features table with composite key (ticker, date) + B-Tree indexing</a:t>
            </a:r>
          </a:p>
          <a:p>
            <a:pPr algn="ctr">
              <a:lnSpc>
                <a:spcPts val="2679"/>
              </a:lnSpc>
              <a:spcBef>
                <a:spcPct val="0"/>
              </a:spcBef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5184063" y="1387401"/>
            <a:ext cx="7872237" cy="71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b="true" sz="1999">
                <a:solidFill>
                  <a:srgbClr val="C5BDB8"/>
                </a:solidFill>
                <a:latin typeface="Agrandir Bold"/>
                <a:ea typeface="Agrandir Bold"/>
                <a:cs typeface="Agrandir Bold"/>
                <a:sym typeface="Agrandir Bold"/>
              </a:rPr>
              <a:t>C</a:t>
            </a:r>
            <a:r>
              <a:rPr lang="en-US" b="true" sz="1999">
                <a:solidFill>
                  <a:srgbClr val="C5BDB8"/>
                </a:solidFill>
                <a:latin typeface="Agrandir Bold"/>
                <a:ea typeface="Agrandir Bold"/>
                <a:cs typeface="Agrandir Bold"/>
                <a:sym typeface="Agrandir Bold"/>
              </a:rPr>
              <a:t>ore technical decisions powering the data pipeline</a:t>
            </a:r>
          </a:p>
          <a:p>
            <a:pPr algn="ctr">
              <a:lnSpc>
                <a:spcPts val="26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259" r="0" b="-925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939979" y="6484582"/>
            <a:ext cx="8513312" cy="8513312"/>
          </a:xfrm>
          <a:custGeom>
            <a:avLst/>
            <a:gdLst/>
            <a:ahLst/>
            <a:cxnLst/>
            <a:rect r="r" b="b" t="t" l="l"/>
            <a:pathLst>
              <a:path h="8513312" w="8513312">
                <a:moveTo>
                  <a:pt x="0" y="0"/>
                </a:moveTo>
                <a:lnTo>
                  <a:pt x="8513312" y="0"/>
                </a:lnTo>
                <a:lnTo>
                  <a:pt x="8513312" y="8513312"/>
                </a:lnTo>
                <a:lnTo>
                  <a:pt x="0" y="8513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622032" y="-4127402"/>
            <a:ext cx="8513312" cy="8513312"/>
          </a:xfrm>
          <a:custGeom>
            <a:avLst/>
            <a:gdLst/>
            <a:ahLst/>
            <a:cxnLst/>
            <a:rect r="r" b="b" t="t" l="l"/>
            <a:pathLst>
              <a:path h="8513312" w="8513312">
                <a:moveTo>
                  <a:pt x="0" y="0"/>
                </a:moveTo>
                <a:lnTo>
                  <a:pt x="8513311" y="0"/>
                </a:lnTo>
                <a:lnTo>
                  <a:pt x="8513311" y="8513312"/>
                </a:lnTo>
                <a:lnTo>
                  <a:pt x="0" y="8513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295475"/>
            <a:ext cx="320354" cy="962825"/>
          </a:xfrm>
          <a:custGeom>
            <a:avLst/>
            <a:gdLst/>
            <a:ahLst/>
            <a:cxnLst/>
            <a:rect r="r" b="b" t="t" l="l"/>
            <a:pathLst>
              <a:path h="962825" w="320354">
                <a:moveTo>
                  <a:pt x="0" y="0"/>
                </a:moveTo>
                <a:lnTo>
                  <a:pt x="320354" y="0"/>
                </a:lnTo>
                <a:lnTo>
                  <a:pt x="320354" y="962825"/>
                </a:lnTo>
                <a:lnTo>
                  <a:pt x="0" y="962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2" t="0" r="-92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6938946" y="1028700"/>
            <a:ext cx="320354" cy="962825"/>
          </a:xfrm>
          <a:custGeom>
            <a:avLst/>
            <a:gdLst/>
            <a:ahLst/>
            <a:cxnLst/>
            <a:rect r="r" b="b" t="t" l="l"/>
            <a:pathLst>
              <a:path h="962825" w="320354">
                <a:moveTo>
                  <a:pt x="320354" y="962825"/>
                </a:moveTo>
                <a:lnTo>
                  <a:pt x="0" y="962825"/>
                </a:lnTo>
                <a:lnTo>
                  <a:pt x="0" y="0"/>
                </a:lnTo>
                <a:lnTo>
                  <a:pt x="320354" y="0"/>
                </a:lnTo>
                <a:lnTo>
                  <a:pt x="320354" y="96282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2" t="0" r="-9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99118" y="8295475"/>
            <a:ext cx="320354" cy="962825"/>
          </a:xfrm>
          <a:custGeom>
            <a:avLst/>
            <a:gdLst/>
            <a:ahLst/>
            <a:cxnLst/>
            <a:rect r="r" b="b" t="t" l="l"/>
            <a:pathLst>
              <a:path h="962825" w="320354">
                <a:moveTo>
                  <a:pt x="0" y="0"/>
                </a:moveTo>
                <a:lnTo>
                  <a:pt x="320354" y="0"/>
                </a:lnTo>
                <a:lnTo>
                  <a:pt x="320354" y="962825"/>
                </a:lnTo>
                <a:lnTo>
                  <a:pt x="0" y="962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2" t="0" r="-9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74644" y="2144845"/>
            <a:ext cx="13600776" cy="7667438"/>
          </a:xfrm>
          <a:custGeom>
            <a:avLst/>
            <a:gdLst/>
            <a:ahLst/>
            <a:cxnLst/>
            <a:rect r="r" b="b" t="t" l="l"/>
            <a:pathLst>
              <a:path h="7667438" w="13600776">
                <a:moveTo>
                  <a:pt x="0" y="0"/>
                </a:moveTo>
                <a:lnTo>
                  <a:pt x="13600776" y="0"/>
                </a:lnTo>
                <a:lnTo>
                  <a:pt x="13600776" y="7667438"/>
                </a:lnTo>
                <a:lnTo>
                  <a:pt x="0" y="76674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4866" y="454158"/>
            <a:ext cx="12209794" cy="1055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b="true" sz="5433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ML SIGNAL GENERATION ENGINE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259" r="0" b="-925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939979" y="6484582"/>
            <a:ext cx="8513312" cy="8513312"/>
          </a:xfrm>
          <a:custGeom>
            <a:avLst/>
            <a:gdLst/>
            <a:ahLst/>
            <a:cxnLst/>
            <a:rect r="r" b="b" t="t" l="l"/>
            <a:pathLst>
              <a:path h="8513312" w="8513312">
                <a:moveTo>
                  <a:pt x="0" y="0"/>
                </a:moveTo>
                <a:lnTo>
                  <a:pt x="8513312" y="0"/>
                </a:lnTo>
                <a:lnTo>
                  <a:pt x="8513312" y="8513312"/>
                </a:lnTo>
                <a:lnTo>
                  <a:pt x="0" y="8513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774405" y="6687198"/>
            <a:ext cx="8379912" cy="3463766"/>
            <a:chOff x="0" y="0"/>
            <a:chExt cx="11173216" cy="46183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173178" cy="4618368"/>
            </a:xfrm>
            <a:custGeom>
              <a:avLst/>
              <a:gdLst/>
              <a:ahLst/>
              <a:cxnLst/>
              <a:rect r="r" b="b" t="t" l="l"/>
              <a:pathLst>
                <a:path h="4618368" w="11173178">
                  <a:moveTo>
                    <a:pt x="0" y="0"/>
                  </a:moveTo>
                  <a:lnTo>
                    <a:pt x="11173178" y="0"/>
                  </a:lnTo>
                  <a:lnTo>
                    <a:pt x="11173178" y="4618368"/>
                  </a:lnTo>
                  <a:lnTo>
                    <a:pt x="0" y="4618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668" t="0" r="-1668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638965" y="7937668"/>
            <a:ext cx="320354" cy="962825"/>
          </a:xfrm>
          <a:custGeom>
            <a:avLst/>
            <a:gdLst/>
            <a:ahLst/>
            <a:cxnLst/>
            <a:rect r="r" b="b" t="t" l="l"/>
            <a:pathLst>
              <a:path h="962825" w="320354">
                <a:moveTo>
                  <a:pt x="0" y="0"/>
                </a:moveTo>
                <a:lnTo>
                  <a:pt x="320355" y="0"/>
                </a:lnTo>
                <a:lnTo>
                  <a:pt x="320355" y="962825"/>
                </a:lnTo>
                <a:lnTo>
                  <a:pt x="0" y="9628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2" t="0" r="-9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3276" y="7937668"/>
            <a:ext cx="320354" cy="962825"/>
          </a:xfrm>
          <a:custGeom>
            <a:avLst/>
            <a:gdLst/>
            <a:ahLst/>
            <a:cxnLst/>
            <a:rect r="r" b="b" t="t" l="l"/>
            <a:pathLst>
              <a:path h="962825" w="320354">
                <a:moveTo>
                  <a:pt x="0" y="0"/>
                </a:moveTo>
                <a:lnTo>
                  <a:pt x="320354" y="0"/>
                </a:lnTo>
                <a:lnTo>
                  <a:pt x="320354" y="962825"/>
                </a:lnTo>
                <a:lnTo>
                  <a:pt x="0" y="9628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2" t="0" r="-92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737957" y="1540869"/>
            <a:ext cx="6452806" cy="4456262"/>
            <a:chOff x="0" y="0"/>
            <a:chExt cx="8603742" cy="59416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03742" cy="5941695"/>
            </a:xfrm>
            <a:custGeom>
              <a:avLst/>
              <a:gdLst/>
              <a:ahLst/>
              <a:cxnLst/>
              <a:rect r="r" b="b" t="t" l="l"/>
              <a:pathLst>
                <a:path h="5941695" w="8603742">
                  <a:moveTo>
                    <a:pt x="0" y="0"/>
                  </a:moveTo>
                  <a:lnTo>
                    <a:pt x="8603742" y="0"/>
                  </a:lnTo>
                  <a:lnTo>
                    <a:pt x="8603742" y="5941695"/>
                  </a:lnTo>
                  <a:lnTo>
                    <a:pt x="0" y="59416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519" r="0" b="-519"/>
              </a:stretch>
            </a:blipFill>
          </p:spPr>
        </p:sp>
      </p:grpSp>
      <p:graphicFrame>
        <p:nvGraphicFramePr>
          <p:cNvPr name="Object 11" id="11"/>
          <p:cNvGraphicFramePr/>
          <p:nvPr/>
        </p:nvGraphicFramePr>
        <p:xfrm>
          <a:off x="0" y="1540869"/>
          <a:ext cx="8086673" cy="8229600"/>
        </p:xfrm>
        <a:graphic>
          <a:graphicData uri="http://schemas.openxmlformats.org/presentationml/2006/ole">
            <p:oleObj imgW="9728200" imgH="9867900" r:id="rId10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6637765" y="-207608"/>
            <a:ext cx="4563115" cy="255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0"/>
              </a:lnSpc>
            </a:pPr>
            <a:r>
              <a:rPr lang="en-US" sz="720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ML Models</a:t>
            </a:r>
          </a:p>
          <a:p>
            <a:pPr algn="ctr">
              <a:lnSpc>
                <a:spcPts val="96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50615" y="5825328"/>
            <a:ext cx="8513312" cy="8513312"/>
          </a:xfrm>
          <a:custGeom>
            <a:avLst/>
            <a:gdLst/>
            <a:ahLst/>
            <a:cxnLst/>
            <a:rect r="r" b="b" t="t" l="l"/>
            <a:pathLst>
              <a:path h="8513312" w="8513312">
                <a:moveTo>
                  <a:pt x="0" y="0"/>
                </a:moveTo>
                <a:lnTo>
                  <a:pt x="8513312" y="0"/>
                </a:lnTo>
                <a:lnTo>
                  <a:pt x="8513312" y="8513312"/>
                </a:lnTo>
                <a:lnTo>
                  <a:pt x="0" y="8513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25303" y="-4051640"/>
            <a:ext cx="8513312" cy="8513312"/>
          </a:xfrm>
          <a:custGeom>
            <a:avLst/>
            <a:gdLst/>
            <a:ahLst/>
            <a:cxnLst/>
            <a:rect r="r" b="b" t="t" l="l"/>
            <a:pathLst>
              <a:path h="8513312" w="8513312">
                <a:moveTo>
                  <a:pt x="0" y="0"/>
                </a:moveTo>
                <a:lnTo>
                  <a:pt x="8513312" y="0"/>
                </a:lnTo>
                <a:lnTo>
                  <a:pt x="8513312" y="8513312"/>
                </a:lnTo>
                <a:lnTo>
                  <a:pt x="0" y="8513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121652" y="731291"/>
            <a:ext cx="5017980" cy="8824417"/>
            <a:chOff x="0" y="0"/>
            <a:chExt cx="6690639" cy="11765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90614" cy="11765915"/>
            </a:xfrm>
            <a:custGeom>
              <a:avLst/>
              <a:gdLst/>
              <a:ahLst/>
              <a:cxnLst/>
              <a:rect r="r" b="b" t="t" l="l"/>
              <a:pathLst>
                <a:path h="11765915" w="6690614">
                  <a:moveTo>
                    <a:pt x="0" y="0"/>
                  </a:moveTo>
                  <a:lnTo>
                    <a:pt x="6690614" y="0"/>
                  </a:lnTo>
                  <a:lnTo>
                    <a:pt x="6690614" y="11765915"/>
                  </a:lnTo>
                  <a:lnTo>
                    <a:pt x="0" y="11765915"/>
                  </a:lnTo>
                  <a:close/>
                </a:path>
              </a:pathLst>
            </a:custGeom>
            <a:blipFill>
              <a:blip r:embed="rId4"/>
              <a:stretch>
                <a:fillRect l="-8618" t="0" r="-8619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675497" y="2120275"/>
            <a:ext cx="5313959" cy="1993602"/>
          </a:xfrm>
          <a:custGeom>
            <a:avLst/>
            <a:gdLst/>
            <a:ahLst/>
            <a:cxnLst/>
            <a:rect r="r" b="b" t="t" l="l"/>
            <a:pathLst>
              <a:path h="1993602" w="5313959">
                <a:moveTo>
                  <a:pt x="0" y="0"/>
                </a:moveTo>
                <a:lnTo>
                  <a:pt x="5313960" y="0"/>
                </a:lnTo>
                <a:lnTo>
                  <a:pt x="5313960" y="1993601"/>
                </a:lnTo>
                <a:lnTo>
                  <a:pt x="0" y="1993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75497" y="4100465"/>
            <a:ext cx="5313959" cy="1802940"/>
          </a:xfrm>
          <a:custGeom>
            <a:avLst/>
            <a:gdLst/>
            <a:ahLst/>
            <a:cxnLst/>
            <a:rect r="r" b="b" t="t" l="l"/>
            <a:pathLst>
              <a:path h="1802940" w="5313959">
                <a:moveTo>
                  <a:pt x="0" y="0"/>
                </a:moveTo>
                <a:lnTo>
                  <a:pt x="5313960" y="0"/>
                </a:lnTo>
                <a:lnTo>
                  <a:pt x="5313960" y="1802939"/>
                </a:lnTo>
                <a:lnTo>
                  <a:pt x="0" y="18029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75497" y="6080655"/>
            <a:ext cx="5313959" cy="1802940"/>
          </a:xfrm>
          <a:custGeom>
            <a:avLst/>
            <a:gdLst/>
            <a:ahLst/>
            <a:cxnLst/>
            <a:rect r="r" b="b" t="t" l="l"/>
            <a:pathLst>
              <a:path h="1802940" w="5313959">
                <a:moveTo>
                  <a:pt x="0" y="0"/>
                </a:moveTo>
                <a:lnTo>
                  <a:pt x="5313960" y="0"/>
                </a:lnTo>
                <a:lnTo>
                  <a:pt x="5313960" y="1802940"/>
                </a:lnTo>
                <a:lnTo>
                  <a:pt x="0" y="18029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511150" y="-116224"/>
            <a:ext cx="320354" cy="962825"/>
          </a:xfrm>
          <a:custGeom>
            <a:avLst/>
            <a:gdLst/>
            <a:ahLst/>
            <a:cxnLst/>
            <a:rect r="r" b="b" t="t" l="l"/>
            <a:pathLst>
              <a:path h="962825" w="320354">
                <a:moveTo>
                  <a:pt x="0" y="0"/>
                </a:moveTo>
                <a:lnTo>
                  <a:pt x="320354" y="0"/>
                </a:lnTo>
                <a:lnTo>
                  <a:pt x="320354" y="962825"/>
                </a:lnTo>
                <a:lnTo>
                  <a:pt x="0" y="9628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2" t="0" r="-92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16617706" y="8587369"/>
            <a:ext cx="320354" cy="962825"/>
          </a:xfrm>
          <a:custGeom>
            <a:avLst/>
            <a:gdLst/>
            <a:ahLst/>
            <a:cxnLst/>
            <a:rect r="r" b="b" t="t" l="l"/>
            <a:pathLst>
              <a:path h="962825" w="320354">
                <a:moveTo>
                  <a:pt x="320354" y="962825"/>
                </a:moveTo>
                <a:lnTo>
                  <a:pt x="0" y="962825"/>
                </a:lnTo>
                <a:lnTo>
                  <a:pt x="0" y="0"/>
                </a:lnTo>
                <a:lnTo>
                  <a:pt x="320354" y="0"/>
                </a:lnTo>
                <a:lnTo>
                  <a:pt x="320354" y="962825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2" t="0" r="-92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24016" y="14516"/>
            <a:ext cx="4651334" cy="3298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63"/>
              </a:lnSpc>
            </a:pPr>
            <a:r>
              <a:rPr lang="en-US" sz="5573" b="tru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GenAI: Translating Quantitative Logic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91911" y="3023454"/>
            <a:ext cx="4543406" cy="74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Meric scores and headlines are fed into the LLM synthesis engine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08494" y="2549681"/>
            <a:ext cx="2223983" cy="469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9"/>
              </a:lnSpc>
            </a:pPr>
            <a:r>
              <a:rPr lang="en-US" sz="19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1.ML Score Input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39632" y="4913605"/>
            <a:ext cx="4543406" cy="74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Mistral and llama3 categorize the data into high confidence market vibes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39632" y="4452976"/>
            <a:ext cx="2223983" cy="469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9"/>
              </a:lnSpc>
            </a:pPr>
            <a:r>
              <a:rPr lang="en-US" sz="19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2.LLM Processing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39632" y="6812956"/>
            <a:ext cx="3252235" cy="106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Plain English reasoning with an evidence based auidit trail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39632" y="6389179"/>
            <a:ext cx="2223983" cy="469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9"/>
              </a:lnSpc>
            </a:pPr>
            <a:r>
              <a:rPr lang="en-US" sz="19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3.StrategOutput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42091" y="3728390"/>
            <a:ext cx="7163743" cy="1052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2961" b="true">
                <a:solidFill>
                  <a:srgbClr val="29A66A"/>
                </a:solidFill>
                <a:latin typeface="Agrandir Bold"/>
                <a:ea typeface="Agrandir Bold"/>
                <a:cs typeface="Agrandir Bold"/>
                <a:sym typeface="Agrandir Bold"/>
              </a:rPr>
              <a:t> Top Evidence Headlines extracted from sources for verification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50454" y="5471493"/>
            <a:ext cx="7180478" cy="108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3"/>
              </a:lnSpc>
            </a:pPr>
            <a:r>
              <a:rPr lang="en-US" sz="2726" b="true">
                <a:solidFill>
                  <a:srgbClr val="29A66A"/>
                </a:solidFill>
                <a:latin typeface="Agrandir Bold"/>
                <a:ea typeface="Agrandir Bold"/>
                <a:cs typeface="Agrandir Bold"/>
                <a:sym typeface="Agrandir Bold"/>
              </a:rPr>
              <a:t>Clear Sentiment Categories providing instant visibility into market posture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-50454" y="7122605"/>
            <a:ext cx="7089943" cy="115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1"/>
              </a:lnSpc>
            </a:pPr>
            <a:r>
              <a:rPr lang="en-US" sz="2799" b="true">
                <a:solidFill>
                  <a:srgbClr val="29A66A"/>
                </a:solidFill>
                <a:latin typeface="Agrandir Bold"/>
                <a:ea typeface="Agrandir Bold"/>
                <a:cs typeface="Agrandir Bold"/>
                <a:sym typeface="Agrandir Bold"/>
              </a:rPr>
              <a:t>Detailed Reasoning Narratives that explain the logic behind every signal</a:t>
            </a:r>
          </a:p>
        </p:txBody>
      </p:sp>
      <p:sp>
        <p:nvSpPr>
          <p:cNvPr name="Freeform 21" id="21"/>
          <p:cNvSpPr/>
          <p:nvPr/>
        </p:nvSpPr>
        <p:spPr>
          <a:xfrm flipH="true" flipV="true" rot="5400000">
            <a:off x="727281" y="8427187"/>
            <a:ext cx="320354" cy="962825"/>
          </a:xfrm>
          <a:custGeom>
            <a:avLst/>
            <a:gdLst/>
            <a:ahLst/>
            <a:cxnLst/>
            <a:rect r="r" b="b" t="t" l="l"/>
            <a:pathLst>
              <a:path h="962825" w="320354">
                <a:moveTo>
                  <a:pt x="320355" y="962825"/>
                </a:moveTo>
                <a:lnTo>
                  <a:pt x="0" y="962825"/>
                </a:lnTo>
                <a:lnTo>
                  <a:pt x="0" y="0"/>
                </a:lnTo>
                <a:lnTo>
                  <a:pt x="320355" y="0"/>
                </a:lnTo>
                <a:lnTo>
                  <a:pt x="320355" y="962825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2" t="0" r="-92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true" rot="5400000">
            <a:off x="16522856" y="89697"/>
            <a:ext cx="320354" cy="962825"/>
          </a:xfrm>
          <a:custGeom>
            <a:avLst/>
            <a:gdLst/>
            <a:ahLst/>
            <a:cxnLst/>
            <a:rect r="r" b="b" t="t" l="l"/>
            <a:pathLst>
              <a:path h="962825" w="320354">
                <a:moveTo>
                  <a:pt x="320354" y="962825"/>
                </a:moveTo>
                <a:lnTo>
                  <a:pt x="0" y="962825"/>
                </a:lnTo>
                <a:lnTo>
                  <a:pt x="0" y="0"/>
                </a:lnTo>
                <a:lnTo>
                  <a:pt x="320354" y="0"/>
                </a:lnTo>
                <a:lnTo>
                  <a:pt x="320354" y="962825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2" t="0" r="-92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DAG_zCCdxrQ</dc:identifier>
  <dcterms:modified xsi:type="dcterms:W3CDTF">2011-08-01T06:04:30Z</dcterms:modified>
  <cp:revision>1</cp:revision>
  <dc:title>Copy of AI-Powered Stock and etf signal generation platform</dc:title>
</cp:coreProperties>
</file>